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315" r:id="rId2"/>
    <p:sldId id="2316" r:id="rId3"/>
    <p:sldId id="2317" r:id="rId4"/>
    <p:sldId id="2318" r:id="rId5"/>
    <p:sldId id="2319" r:id="rId6"/>
    <p:sldId id="2320" r:id="rId7"/>
    <p:sldId id="2327" r:id="rId8"/>
    <p:sldId id="2322" r:id="rId9"/>
    <p:sldId id="2323" r:id="rId10"/>
    <p:sldId id="2325" r:id="rId11"/>
    <p:sldId id="2326" r:id="rId12"/>
    <p:sldId id="2321" r:id="rId13"/>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淺色樣式 3 - 輔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11" autoAdjust="0"/>
    <p:restoredTop sz="91346" autoAdjust="0"/>
  </p:normalViewPr>
  <p:slideViewPr>
    <p:cSldViewPr snapToGrid="0">
      <p:cViewPr>
        <p:scale>
          <a:sx n="122" d="100"/>
          <a:sy n="122" d="100"/>
        </p:scale>
        <p:origin x="600" y="-4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13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FA70F2-FFB1-4A77-8169-B4B3A96EA7FA}" type="datetimeFigureOut">
              <a:rPr lang="zh-TW" altLang="en-US" smtClean="0"/>
              <a:pPr/>
              <a:t>2020/8/31</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422045-D558-4E33-BE68-5816A24675A4}" type="slidenum">
              <a:rPr lang="zh-TW" altLang="en-US" smtClean="0"/>
              <a:pPr/>
              <a:t>‹#›</a:t>
            </a:fld>
            <a:endParaRPr lang="zh-TW" altLang="en-US"/>
          </a:p>
        </p:txBody>
      </p:sp>
    </p:spTree>
    <p:extLst>
      <p:ext uri="{BB962C8B-B14F-4D97-AF65-F5344CB8AC3E}">
        <p14:creationId xmlns:p14="http://schemas.microsoft.com/office/powerpoint/2010/main" val="300686334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C74DAA-8521-401A-B442-5F827CEBB63B}" type="datetimeFigureOut">
              <a:rPr lang="zh-TW" altLang="en-US" smtClean="0"/>
              <a:pPr/>
              <a:t>2020/8/31</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6A725-A372-460E-884A-4864481A9E48}" type="slidenum">
              <a:rPr lang="zh-TW" altLang="en-US" smtClean="0"/>
              <a:pPr/>
              <a:t>‹#›</a:t>
            </a:fld>
            <a:endParaRPr lang="zh-TW" altLang="en-US"/>
          </a:p>
        </p:txBody>
      </p:sp>
    </p:spTree>
    <p:extLst>
      <p:ext uri="{BB962C8B-B14F-4D97-AF65-F5344CB8AC3E}">
        <p14:creationId xmlns:p14="http://schemas.microsoft.com/office/powerpoint/2010/main" val="134132034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CC1E964B-7F51-0447-888A-9ABACF22BCCB}" type="datetime1">
              <a:rPr lang="zh-TW" altLang="en-US" smtClean="0"/>
              <a:pPr/>
              <a:t>2020/8/31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23554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3E6E1AFF-A22F-AF4B-9BB1-64712329548E}" type="datetime1">
              <a:rPr lang="zh-TW" altLang="en-US" smtClean="0"/>
              <a:pPr/>
              <a:t>2020/8/31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858885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CBFEEECF-D1A8-7043-AEF1-EDEA6988C75A}" type="datetime1">
              <a:rPr lang="zh-TW" altLang="en-US" smtClean="0"/>
              <a:pPr/>
              <a:t>2020/8/31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665904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0A3EB69D-2813-0248-AE9A-CD4A2421A861}" type="datetime1">
              <a:rPr lang="zh-TW" altLang="en-US" smtClean="0"/>
              <a:pPr/>
              <a:t>2020/8/31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010469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0D2035B9-AE41-4141-8734-5CD8443FBA4D}" type="datetime1">
              <a:rPr lang="zh-TW" altLang="en-US" smtClean="0"/>
              <a:pPr/>
              <a:t>2020/8/31</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447856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7016D54D-6340-D74E-9967-E5BB8307323C}" type="datetime1">
              <a:rPr lang="zh-TW" altLang="en-US" smtClean="0"/>
              <a:pPr/>
              <a:t>2020/8/31</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991877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E2437283-6F31-C84C-B454-DC12B2FC5C8C}" type="datetime1">
              <a:rPr lang="zh-TW" altLang="en-US" smtClean="0"/>
              <a:pPr/>
              <a:t>2020/8/31</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639925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FFEA4A85-56BB-E94F-BEE5-9EE281418A7B}" type="datetime1">
              <a:rPr lang="zh-TW" altLang="en-US" smtClean="0"/>
              <a:pPr/>
              <a:t>2020/8/31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720562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A1ACC385-14AD-F245-AC9E-FC562E24CB97}" type="datetime1">
              <a:rPr lang="zh-TW" altLang="en-US" smtClean="0"/>
              <a:pPr/>
              <a:t>2020/8/31</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073039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2F8B0320-F7D5-8B4D-BFE7-80BE54AF8EE9}" type="datetime1">
              <a:rPr lang="zh-TW" altLang="en-US" smtClean="0"/>
              <a:pPr/>
              <a:t>2020/8/31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868995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E4AE8DF8-B525-9D46-8955-87E3AB9AC6D7}" type="datetime1">
              <a:rPr lang="zh-TW" altLang="en-US" smtClean="0"/>
              <a:pPr/>
              <a:t>2020/8/31</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177528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4F0B61-5A8C-9146-814A-FB8A4F1FE439}" type="datetime1">
              <a:rPr lang="zh-TW" altLang="en-US" smtClean="0"/>
              <a:pPr/>
              <a:t>2020/8/31</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37317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p:cNvSpPr>
            <a:spLocks noGrp="1"/>
          </p:cNvSpPr>
          <p:nvPr>
            <p:ph type="ctrTitle"/>
          </p:nvPr>
        </p:nvSpPr>
        <p:spPr/>
        <p:txBody>
          <a:bodyPr>
            <a:normAutofit/>
          </a:bodyPr>
          <a:lstStyle/>
          <a:p>
            <a:r>
              <a:rPr lang="en-US" altLang="zh-TW" dirty="0"/>
              <a:t>LED board rework SOP</a:t>
            </a:r>
            <a:endParaRPr lang="zh-TW" altLang="en-US" dirty="0"/>
          </a:p>
        </p:txBody>
      </p:sp>
      <p:sp>
        <p:nvSpPr>
          <p:cNvPr id="7" name="副標題 6"/>
          <p:cNvSpPr>
            <a:spLocks noGrp="1"/>
          </p:cNvSpPr>
          <p:nvPr>
            <p:ph type="subTitle" idx="1"/>
          </p:nvPr>
        </p:nvSpPr>
        <p:spPr/>
        <p:txBody>
          <a:bodyPr/>
          <a:lstStyle/>
          <a:p>
            <a:r>
              <a:rPr lang="en-US" altLang="zh-TW" dirty="0"/>
              <a:t>2020/08/24</a:t>
            </a:r>
          </a:p>
        </p:txBody>
      </p:sp>
      <p:sp>
        <p:nvSpPr>
          <p:cNvPr id="5" name="投影片編號版面配置區 4"/>
          <p:cNvSpPr>
            <a:spLocks noGrp="1"/>
          </p:cNvSpPr>
          <p:nvPr>
            <p:ph type="sldNum" sz="quarter" idx="12"/>
          </p:nvPr>
        </p:nvSpPr>
        <p:spPr/>
        <p:txBody>
          <a:bodyPr/>
          <a:lstStyle/>
          <a:p>
            <a:fld id="{AF44CCD9-AF14-4FD0-8E12-CF82B8F58377}" type="slidenum">
              <a:rPr lang="zh-TW" altLang="en-US" smtClean="0"/>
              <a:pPr/>
              <a:t>1</a:t>
            </a:fld>
            <a:endParaRPr lang="zh-TW" altLang="en-US"/>
          </a:p>
        </p:txBody>
      </p:sp>
    </p:spTree>
    <p:extLst>
      <p:ext uri="{BB962C8B-B14F-4D97-AF65-F5344CB8AC3E}">
        <p14:creationId xmlns:p14="http://schemas.microsoft.com/office/powerpoint/2010/main" val="916416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B2AE0BC-EFF9-6647-BA1A-593AC5BA4F58}"/>
              </a:ext>
            </a:extLst>
          </p:cNvPr>
          <p:cNvSpPr>
            <a:spLocks noGrp="1"/>
          </p:cNvSpPr>
          <p:nvPr>
            <p:ph type="title"/>
          </p:nvPr>
        </p:nvSpPr>
        <p:spPr/>
        <p:txBody>
          <a:bodyPr/>
          <a:lstStyle/>
          <a:p>
            <a:r>
              <a:rPr kumimoji="1" lang="en-US" altLang="zh-TW" dirty="0"/>
              <a:t>I2C conflicts with AD82584F and LP5036</a:t>
            </a:r>
            <a:endParaRPr kumimoji="1" lang="zh-TW" altLang="en-US" dirty="0"/>
          </a:p>
        </p:txBody>
      </p:sp>
      <p:sp>
        <p:nvSpPr>
          <p:cNvPr id="3" name="內容版面配置區 2">
            <a:extLst>
              <a:ext uri="{FF2B5EF4-FFF2-40B4-BE49-F238E27FC236}">
                <a16:creationId xmlns:a16="http://schemas.microsoft.com/office/drawing/2014/main" id="{97406285-4051-484F-B004-2DD256B10EC7}"/>
              </a:ext>
            </a:extLst>
          </p:cNvPr>
          <p:cNvSpPr>
            <a:spLocks noGrp="1"/>
          </p:cNvSpPr>
          <p:nvPr>
            <p:ph idx="1"/>
          </p:nvPr>
        </p:nvSpPr>
        <p:spPr>
          <a:xfrm>
            <a:off x="838200" y="1825625"/>
            <a:ext cx="7210647" cy="4351338"/>
          </a:xfrm>
        </p:spPr>
        <p:txBody>
          <a:bodyPr>
            <a:normAutofit lnSpcReduction="10000"/>
          </a:bodyPr>
          <a:lstStyle/>
          <a:p>
            <a:r>
              <a:rPr kumimoji="1" lang="en-US" altLang="zh-TW" dirty="0"/>
              <a:t>AD82584F I2C address: 0x31</a:t>
            </a:r>
          </a:p>
          <a:p>
            <a:r>
              <a:rPr kumimoji="1" lang="en-US" altLang="zh-TW" dirty="0"/>
              <a:t>LP5036 I2C address: 0x30~0x33</a:t>
            </a:r>
          </a:p>
          <a:p>
            <a:r>
              <a:rPr kumimoji="1" lang="en-US" altLang="zh-TW" dirty="0"/>
              <a:t>Current design is 0x30 and 0x31, so 0x31 of LP5036 needs to change as 0x33 due to easy for rework.</a:t>
            </a:r>
          </a:p>
          <a:p>
            <a:r>
              <a:rPr kumimoji="1" lang="en-US" altLang="zh-TW" dirty="0"/>
              <a:t>LP5036 is located in 96.1515T00* LED board of 96.1529T00*.</a:t>
            </a:r>
          </a:p>
          <a:p>
            <a:r>
              <a:rPr kumimoji="1" lang="en-US" altLang="zh-TW" dirty="0"/>
              <a:t>U3_1 and U3_2 are LP5036 and needs to change U3_2 I2C address.</a:t>
            </a:r>
          </a:p>
          <a:p>
            <a:pPr lvl="1"/>
            <a:r>
              <a:rPr kumimoji="1" lang="en-US" altLang="zh-TW" dirty="0"/>
              <a:t>U3_2: 0x31</a:t>
            </a:r>
            <a:r>
              <a:rPr kumimoji="1" lang="en-US" altLang="zh-TW" dirty="0">
                <a:sym typeface="Wingdings" pitchFamily="2" charset="2"/>
              </a:rPr>
              <a:t>0x33, ADDR1=</a:t>
            </a:r>
            <a:r>
              <a:rPr kumimoji="1" lang="en-US" altLang="zh-TW" dirty="0">
                <a:solidFill>
                  <a:srgbClr val="0000CC"/>
                </a:solidFill>
                <a:sym typeface="Wingdings" pitchFamily="2" charset="2"/>
              </a:rPr>
              <a:t>GND</a:t>
            </a:r>
            <a:r>
              <a:rPr kumimoji="1" lang="en-US" altLang="zh-TW" dirty="0">
                <a:sym typeface="Wingdings" pitchFamily="2" charset="2"/>
              </a:rPr>
              <a:t> ADDR1=</a:t>
            </a:r>
            <a:r>
              <a:rPr kumimoji="1" lang="en-US" altLang="zh-TW" dirty="0">
                <a:solidFill>
                  <a:srgbClr val="0000CC"/>
                </a:solidFill>
                <a:sym typeface="Wingdings" pitchFamily="2" charset="2"/>
              </a:rPr>
              <a:t>Vcc3.3</a:t>
            </a:r>
            <a:r>
              <a:rPr kumimoji="1" lang="en-US" altLang="zh-TW" dirty="0">
                <a:sym typeface="Wingdings" pitchFamily="2" charset="2"/>
              </a:rPr>
              <a:t>.</a:t>
            </a:r>
            <a:endParaRPr kumimoji="1" lang="en-US" altLang="zh-TW" dirty="0"/>
          </a:p>
          <a:p>
            <a:endParaRPr kumimoji="1" lang="zh-TW" altLang="en-US" dirty="0"/>
          </a:p>
        </p:txBody>
      </p:sp>
      <p:sp>
        <p:nvSpPr>
          <p:cNvPr id="4" name="投影片編號版面配置區 3">
            <a:extLst>
              <a:ext uri="{FF2B5EF4-FFF2-40B4-BE49-F238E27FC236}">
                <a16:creationId xmlns:a16="http://schemas.microsoft.com/office/drawing/2014/main" id="{6763D325-12F0-1944-AE3B-5704328436AA}"/>
              </a:ext>
            </a:extLst>
          </p:cNvPr>
          <p:cNvSpPr>
            <a:spLocks noGrp="1"/>
          </p:cNvSpPr>
          <p:nvPr>
            <p:ph type="sldNum" sz="quarter" idx="12"/>
          </p:nvPr>
        </p:nvSpPr>
        <p:spPr/>
        <p:txBody>
          <a:bodyPr/>
          <a:lstStyle/>
          <a:p>
            <a:fld id="{AF44CCD9-AF14-4FD0-8E12-CF82B8F58377}" type="slidenum">
              <a:rPr lang="zh-TW" altLang="en-US" smtClean="0"/>
              <a:pPr/>
              <a:t>2</a:t>
            </a:fld>
            <a:endParaRPr lang="zh-TW" altLang="en-US"/>
          </a:p>
        </p:txBody>
      </p:sp>
      <p:sp>
        <p:nvSpPr>
          <p:cNvPr id="6" name="文字方塊 5">
            <a:extLst>
              <a:ext uri="{FF2B5EF4-FFF2-40B4-BE49-F238E27FC236}">
                <a16:creationId xmlns:a16="http://schemas.microsoft.com/office/drawing/2014/main" id="{9F68CF45-312F-A44F-B03F-5FED5BAD3AAD}"/>
              </a:ext>
            </a:extLst>
          </p:cNvPr>
          <p:cNvSpPr txBox="1"/>
          <p:nvPr/>
        </p:nvSpPr>
        <p:spPr>
          <a:xfrm>
            <a:off x="838200" y="6007730"/>
            <a:ext cx="6217600" cy="369332"/>
          </a:xfrm>
          <a:prstGeom prst="rect">
            <a:avLst/>
          </a:prstGeom>
          <a:noFill/>
        </p:spPr>
        <p:txBody>
          <a:bodyPr wrap="none" rtlCol="0">
            <a:spAutoFit/>
          </a:bodyPr>
          <a:lstStyle/>
          <a:p>
            <a:r>
              <a:rPr kumimoji="1" lang="en-US" altLang="zh-TW" dirty="0"/>
              <a:t>Note *: 96.1515T00: LED board, 96.1529T00: panel of Sub board</a:t>
            </a:r>
            <a:endParaRPr kumimoji="1" lang="zh-TW" altLang="en-US" dirty="0"/>
          </a:p>
        </p:txBody>
      </p:sp>
      <p:graphicFrame>
        <p:nvGraphicFramePr>
          <p:cNvPr id="7" name="表格 6">
            <a:extLst>
              <a:ext uri="{FF2B5EF4-FFF2-40B4-BE49-F238E27FC236}">
                <a16:creationId xmlns:a16="http://schemas.microsoft.com/office/drawing/2014/main" id="{1ECC86D2-B916-124C-9C30-A8035556A3D1}"/>
              </a:ext>
            </a:extLst>
          </p:cNvPr>
          <p:cNvGraphicFramePr>
            <a:graphicFrameLocks noGrp="1"/>
          </p:cNvGraphicFramePr>
          <p:nvPr>
            <p:extLst>
              <p:ext uri="{D42A27DB-BD31-4B8C-83A1-F6EECF244321}">
                <p14:modId xmlns:p14="http://schemas.microsoft.com/office/powerpoint/2010/main" val="249609920"/>
              </p:ext>
            </p:extLst>
          </p:nvPr>
        </p:nvGraphicFramePr>
        <p:xfrm>
          <a:off x="8295474" y="2235299"/>
          <a:ext cx="3357810" cy="2743200"/>
        </p:xfrm>
        <a:graphic>
          <a:graphicData uri="http://schemas.openxmlformats.org/drawingml/2006/table">
            <a:tbl>
              <a:tblPr firstRow="1" bandRow="1">
                <a:tableStyleId>{5C22544A-7EE6-4342-B048-85BDC9FD1C3A}</a:tableStyleId>
              </a:tblPr>
              <a:tblGrid>
                <a:gridCol w="1669903">
                  <a:extLst>
                    <a:ext uri="{9D8B030D-6E8A-4147-A177-3AD203B41FA5}">
                      <a16:colId xmlns:a16="http://schemas.microsoft.com/office/drawing/2014/main" val="1263685034"/>
                    </a:ext>
                  </a:extLst>
                </a:gridCol>
                <a:gridCol w="1687907">
                  <a:extLst>
                    <a:ext uri="{9D8B030D-6E8A-4147-A177-3AD203B41FA5}">
                      <a16:colId xmlns:a16="http://schemas.microsoft.com/office/drawing/2014/main" val="640900436"/>
                    </a:ext>
                  </a:extLst>
                </a:gridCol>
              </a:tblGrid>
              <a:tr h="343957">
                <a:tc>
                  <a:txBody>
                    <a:bodyPr/>
                    <a:lstStyle/>
                    <a:p>
                      <a:r>
                        <a:rPr lang="en-US" altLang="zh-TW" sz="1800" dirty="0"/>
                        <a:t>Currently LED </a:t>
                      </a:r>
                    </a:p>
                    <a:p>
                      <a:r>
                        <a:rPr lang="en-US" altLang="zh-TW" sz="1800" dirty="0"/>
                        <a:t>I2C address</a:t>
                      </a:r>
                      <a:endParaRPr lang="zh-TW" altLang="en-US" sz="1800" dirty="0"/>
                    </a:p>
                  </a:txBody>
                  <a:tcPr/>
                </a:tc>
                <a:tc>
                  <a:txBody>
                    <a:bodyPr/>
                    <a:lstStyle/>
                    <a:p>
                      <a:r>
                        <a:rPr lang="en-US" altLang="zh-TW" sz="1800" dirty="0"/>
                        <a:t>LED Driver</a:t>
                      </a:r>
                      <a:endParaRPr lang="zh-TW" altLang="en-US" sz="1800" dirty="0"/>
                    </a:p>
                  </a:txBody>
                  <a:tcPr/>
                </a:tc>
                <a:extLst>
                  <a:ext uri="{0D108BD9-81ED-4DB2-BD59-A6C34878D82A}">
                    <a16:rowId xmlns:a16="http://schemas.microsoft.com/office/drawing/2014/main" val="2502528471"/>
                  </a:ext>
                </a:extLst>
              </a:tr>
              <a:tr h="343957">
                <a:tc>
                  <a:txBody>
                    <a:bodyPr/>
                    <a:lstStyle/>
                    <a:p>
                      <a:r>
                        <a:rPr lang="en-US" altLang="zh-TW" sz="1800" dirty="0"/>
                        <a:t>0x2A</a:t>
                      </a:r>
                      <a:endParaRPr lang="zh-TW" altLang="en-US" sz="1800" dirty="0"/>
                    </a:p>
                  </a:txBody>
                  <a:tcPr/>
                </a:tc>
                <a:tc>
                  <a:txBody>
                    <a:bodyPr/>
                    <a:lstStyle/>
                    <a:p>
                      <a:r>
                        <a:rPr lang="en-US" altLang="zh-TW" sz="1800" dirty="0"/>
                        <a:t>U3_3(LP5024)</a:t>
                      </a:r>
                      <a:endParaRPr lang="zh-TW" altLang="en-US" sz="1800" dirty="0"/>
                    </a:p>
                  </a:txBody>
                  <a:tcPr/>
                </a:tc>
                <a:extLst>
                  <a:ext uri="{0D108BD9-81ED-4DB2-BD59-A6C34878D82A}">
                    <a16:rowId xmlns:a16="http://schemas.microsoft.com/office/drawing/2014/main" val="3599144813"/>
                  </a:ext>
                </a:extLst>
              </a:tr>
              <a:tr h="343957">
                <a:tc>
                  <a:txBody>
                    <a:bodyPr/>
                    <a:lstStyle/>
                    <a:p>
                      <a:r>
                        <a:rPr lang="en-US" altLang="zh-TW" sz="1800" dirty="0"/>
                        <a:t>0x30</a:t>
                      </a:r>
                      <a:endParaRPr lang="zh-TW" altLang="en-US" sz="1800" dirty="0"/>
                    </a:p>
                  </a:txBody>
                  <a:tcPr/>
                </a:tc>
                <a:tc>
                  <a:txBody>
                    <a:bodyPr/>
                    <a:lstStyle/>
                    <a:p>
                      <a:r>
                        <a:rPr lang="en-US" altLang="zh-TW" sz="1800" dirty="0"/>
                        <a:t>U3_1(LP5036)</a:t>
                      </a:r>
                      <a:endParaRPr lang="zh-TW" altLang="en-US" sz="1800" dirty="0"/>
                    </a:p>
                  </a:txBody>
                  <a:tcPr/>
                </a:tc>
                <a:extLst>
                  <a:ext uri="{0D108BD9-81ED-4DB2-BD59-A6C34878D82A}">
                    <a16:rowId xmlns:a16="http://schemas.microsoft.com/office/drawing/2014/main" val="3191241350"/>
                  </a:ext>
                </a:extLst>
              </a:tr>
              <a:tr h="558930">
                <a:tc>
                  <a:txBody>
                    <a:bodyPr/>
                    <a:lstStyle/>
                    <a:p>
                      <a:r>
                        <a:rPr lang="en-US" altLang="zh-TW" sz="1800" dirty="0">
                          <a:solidFill>
                            <a:srgbClr val="0000CC"/>
                          </a:solidFill>
                        </a:rPr>
                        <a:t>0x31(conflict)</a:t>
                      </a:r>
                      <a:endParaRPr lang="zh-TW" altLang="en-US" sz="1800" dirty="0">
                        <a:solidFill>
                          <a:srgbClr val="0000CC"/>
                        </a:solidFill>
                      </a:endParaRPr>
                    </a:p>
                  </a:txBody>
                  <a:tcPr anchor="ctr"/>
                </a:tc>
                <a:tc>
                  <a:txBody>
                    <a:bodyPr/>
                    <a:lstStyle/>
                    <a:p>
                      <a:r>
                        <a:rPr lang="en-US" altLang="zh-TW" sz="1800" dirty="0">
                          <a:solidFill>
                            <a:srgbClr val="0000CC"/>
                          </a:solidFill>
                        </a:rPr>
                        <a:t>- U3_2(LP5036)</a:t>
                      </a:r>
                    </a:p>
                    <a:p>
                      <a:r>
                        <a:rPr lang="en-US" altLang="zh-TW" sz="1800" dirty="0">
                          <a:solidFill>
                            <a:srgbClr val="0000CC"/>
                          </a:solidFill>
                        </a:rPr>
                        <a:t>- AD82584F</a:t>
                      </a:r>
                      <a:endParaRPr lang="zh-TW" altLang="en-US" sz="1800" dirty="0">
                        <a:solidFill>
                          <a:srgbClr val="0000CC"/>
                        </a:solidFill>
                      </a:endParaRPr>
                    </a:p>
                  </a:txBody>
                  <a:tcPr/>
                </a:tc>
                <a:extLst>
                  <a:ext uri="{0D108BD9-81ED-4DB2-BD59-A6C34878D82A}">
                    <a16:rowId xmlns:a16="http://schemas.microsoft.com/office/drawing/2014/main" val="2022517821"/>
                  </a:ext>
                </a:extLst>
              </a:tr>
              <a:tr h="343957">
                <a:tc>
                  <a:txBody>
                    <a:bodyPr/>
                    <a:lstStyle/>
                    <a:p>
                      <a:r>
                        <a:rPr lang="en-US" altLang="zh-TW" sz="1800" dirty="0"/>
                        <a:t>0x32</a:t>
                      </a:r>
                      <a:endParaRPr lang="zh-TW" altLang="en-US" sz="1800" dirty="0"/>
                    </a:p>
                  </a:txBody>
                  <a:tcPr/>
                </a:tc>
                <a:tc>
                  <a:txBody>
                    <a:bodyPr/>
                    <a:lstStyle/>
                    <a:p>
                      <a:endParaRPr lang="zh-TW" altLang="en-US" sz="1800" dirty="0"/>
                    </a:p>
                  </a:txBody>
                  <a:tcPr/>
                </a:tc>
                <a:extLst>
                  <a:ext uri="{0D108BD9-81ED-4DB2-BD59-A6C34878D82A}">
                    <a16:rowId xmlns:a16="http://schemas.microsoft.com/office/drawing/2014/main" val="1139187411"/>
                  </a:ext>
                </a:extLst>
              </a:tr>
              <a:tr h="343957">
                <a:tc>
                  <a:txBody>
                    <a:bodyPr/>
                    <a:lstStyle/>
                    <a:p>
                      <a:r>
                        <a:rPr lang="en-US" altLang="zh-TW" sz="1800" dirty="0"/>
                        <a:t>0x33</a:t>
                      </a:r>
                      <a:endParaRPr lang="zh-TW" altLang="en-US" sz="1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1800" dirty="0"/>
                    </a:p>
                  </a:txBody>
                  <a:tcPr/>
                </a:tc>
                <a:extLst>
                  <a:ext uri="{0D108BD9-81ED-4DB2-BD59-A6C34878D82A}">
                    <a16:rowId xmlns:a16="http://schemas.microsoft.com/office/drawing/2014/main" val="1347219283"/>
                  </a:ext>
                </a:extLst>
              </a:tr>
            </a:tbl>
          </a:graphicData>
        </a:graphic>
      </p:graphicFrame>
    </p:spTree>
    <p:extLst>
      <p:ext uri="{BB962C8B-B14F-4D97-AF65-F5344CB8AC3E}">
        <p14:creationId xmlns:p14="http://schemas.microsoft.com/office/powerpoint/2010/main" val="1914830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F73F22A-E761-744F-A333-B5472A5AEC7B}"/>
              </a:ext>
            </a:extLst>
          </p:cNvPr>
          <p:cNvSpPr>
            <a:spLocks noGrp="1"/>
          </p:cNvSpPr>
          <p:nvPr>
            <p:ph type="title"/>
          </p:nvPr>
        </p:nvSpPr>
        <p:spPr/>
        <p:txBody>
          <a:bodyPr/>
          <a:lstStyle/>
          <a:p>
            <a:r>
              <a:rPr kumimoji="1" lang="en-US" altLang="zh-TW" dirty="0"/>
              <a:t>U3_2(LP5036) rework pin</a:t>
            </a:r>
            <a:endParaRPr kumimoji="1" lang="zh-TW" altLang="en-US" dirty="0"/>
          </a:p>
        </p:txBody>
      </p:sp>
      <p:pic>
        <p:nvPicPr>
          <p:cNvPr id="6" name="內容版面配置區 5">
            <a:extLst>
              <a:ext uri="{FF2B5EF4-FFF2-40B4-BE49-F238E27FC236}">
                <a16:creationId xmlns:a16="http://schemas.microsoft.com/office/drawing/2014/main" id="{887D5751-9E1F-1540-B905-CC00EA9F349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5441" y="1470890"/>
            <a:ext cx="5366140" cy="5250585"/>
          </a:xfrm>
        </p:spPr>
      </p:pic>
      <p:sp>
        <p:nvSpPr>
          <p:cNvPr id="4" name="投影片編號版面配置區 3">
            <a:extLst>
              <a:ext uri="{FF2B5EF4-FFF2-40B4-BE49-F238E27FC236}">
                <a16:creationId xmlns:a16="http://schemas.microsoft.com/office/drawing/2014/main" id="{098A7708-5D8F-4946-AE69-C3F8F721CEEC}"/>
              </a:ext>
            </a:extLst>
          </p:cNvPr>
          <p:cNvSpPr>
            <a:spLocks noGrp="1"/>
          </p:cNvSpPr>
          <p:nvPr>
            <p:ph type="sldNum" sz="quarter" idx="12"/>
          </p:nvPr>
        </p:nvSpPr>
        <p:spPr/>
        <p:txBody>
          <a:bodyPr/>
          <a:lstStyle/>
          <a:p>
            <a:fld id="{AF44CCD9-AF14-4FD0-8E12-CF82B8F58377}" type="slidenum">
              <a:rPr lang="zh-TW" altLang="en-US" smtClean="0"/>
              <a:pPr/>
              <a:t>3</a:t>
            </a:fld>
            <a:endParaRPr lang="zh-TW" altLang="en-US"/>
          </a:p>
        </p:txBody>
      </p:sp>
      <p:pic>
        <p:nvPicPr>
          <p:cNvPr id="8" name="圖片 7">
            <a:extLst>
              <a:ext uri="{FF2B5EF4-FFF2-40B4-BE49-F238E27FC236}">
                <a16:creationId xmlns:a16="http://schemas.microsoft.com/office/drawing/2014/main" id="{21FD63C0-0B15-5540-86AB-1E799FB9B9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0421" y="1365777"/>
            <a:ext cx="5366138" cy="5425927"/>
          </a:xfrm>
          <a:prstGeom prst="rect">
            <a:avLst/>
          </a:prstGeom>
        </p:spPr>
      </p:pic>
      <p:sp>
        <p:nvSpPr>
          <p:cNvPr id="9" name="矩形 8">
            <a:extLst>
              <a:ext uri="{FF2B5EF4-FFF2-40B4-BE49-F238E27FC236}">
                <a16:creationId xmlns:a16="http://schemas.microsoft.com/office/drawing/2014/main" id="{CDA31D10-0366-CE40-800B-8ABB4C3229DA}"/>
              </a:ext>
            </a:extLst>
          </p:cNvPr>
          <p:cNvSpPr/>
          <p:nvPr/>
        </p:nvSpPr>
        <p:spPr>
          <a:xfrm>
            <a:off x="2476001" y="3646967"/>
            <a:ext cx="1202863" cy="26530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0" name="矩形 9">
            <a:extLst>
              <a:ext uri="{FF2B5EF4-FFF2-40B4-BE49-F238E27FC236}">
                <a16:creationId xmlns:a16="http://schemas.microsoft.com/office/drawing/2014/main" id="{AE6D1DC3-FA57-EB41-B76F-2364820A9BEE}"/>
              </a:ext>
            </a:extLst>
          </p:cNvPr>
          <p:cNvSpPr/>
          <p:nvPr/>
        </p:nvSpPr>
        <p:spPr>
          <a:xfrm>
            <a:off x="9622811" y="1690688"/>
            <a:ext cx="201673" cy="949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cxnSp>
        <p:nvCxnSpPr>
          <p:cNvPr id="12" name="直線箭頭接點 11">
            <a:extLst>
              <a:ext uri="{FF2B5EF4-FFF2-40B4-BE49-F238E27FC236}">
                <a16:creationId xmlns:a16="http://schemas.microsoft.com/office/drawing/2014/main" id="{48EE48A9-F299-A049-AAF8-719A743D270B}"/>
              </a:ext>
            </a:extLst>
          </p:cNvPr>
          <p:cNvCxnSpPr>
            <a:cxnSpLocks/>
          </p:cNvCxnSpPr>
          <p:nvPr/>
        </p:nvCxnSpPr>
        <p:spPr>
          <a:xfrm flipV="1">
            <a:off x="3678864" y="2639944"/>
            <a:ext cx="5954234" cy="1139674"/>
          </a:xfrm>
          <a:prstGeom prst="straightConnector1">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文字方塊 15">
            <a:extLst>
              <a:ext uri="{FF2B5EF4-FFF2-40B4-BE49-F238E27FC236}">
                <a16:creationId xmlns:a16="http://schemas.microsoft.com/office/drawing/2014/main" id="{108BA0E2-EDC4-C24F-821D-353978118CCD}"/>
              </a:ext>
            </a:extLst>
          </p:cNvPr>
          <p:cNvSpPr txBox="1"/>
          <p:nvPr/>
        </p:nvSpPr>
        <p:spPr>
          <a:xfrm>
            <a:off x="54602" y="6233802"/>
            <a:ext cx="3624262" cy="369332"/>
          </a:xfrm>
          <a:prstGeom prst="rect">
            <a:avLst/>
          </a:prstGeom>
          <a:noFill/>
        </p:spPr>
        <p:txBody>
          <a:bodyPr wrap="none" rtlCol="0">
            <a:spAutoFit/>
          </a:bodyPr>
          <a:lstStyle/>
          <a:p>
            <a:r>
              <a:rPr kumimoji="1" lang="en-US" altLang="zh-TW" dirty="0"/>
              <a:t>Schematic of LED board: 96.1515T00</a:t>
            </a:r>
            <a:endParaRPr kumimoji="1" lang="zh-TW" altLang="en-US" dirty="0"/>
          </a:p>
        </p:txBody>
      </p:sp>
    </p:spTree>
    <p:extLst>
      <p:ext uri="{BB962C8B-B14F-4D97-AF65-F5344CB8AC3E}">
        <p14:creationId xmlns:p14="http://schemas.microsoft.com/office/powerpoint/2010/main" val="2443972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E2C8CA1-6803-CE40-B616-A8AFFD4339FB}"/>
              </a:ext>
            </a:extLst>
          </p:cNvPr>
          <p:cNvSpPr>
            <a:spLocks noGrp="1"/>
          </p:cNvSpPr>
          <p:nvPr>
            <p:ph type="title"/>
          </p:nvPr>
        </p:nvSpPr>
        <p:spPr/>
        <p:txBody>
          <a:bodyPr/>
          <a:lstStyle/>
          <a:p>
            <a:r>
              <a:rPr kumimoji="1" lang="en-US" altLang="zh-TW" dirty="0"/>
              <a:t>Layout of U3_2</a:t>
            </a:r>
            <a:endParaRPr kumimoji="1" lang="zh-TW" altLang="en-US" dirty="0"/>
          </a:p>
        </p:txBody>
      </p:sp>
      <p:pic>
        <p:nvPicPr>
          <p:cNvPr id="6" name="內容版面配置區 5">
            <a:extLst>
              <a:ext uri="{FF2B5EF4-FFF2-40B4-BE49-F238E27FC236}">
                <a16:creationId xmlns:a16="http://schemas.microsoft.com/office/drawing/2014/main" id="{B391EE28-D86E-474A-98EE-C9553F6E2B6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12874" y="1882750"/>
            <a:ext cx="7686256" cy="4351338"/>
          </a:xfrm>
        </p:spPr>
      </p:pic>
      <p:sp>
        <p:nvSpPr>
          <p:cNvPr id="4" name="投影片編號版面配置區 3">
            <a:extLst>
              <a:ext uri="{FF2B5EF4-FFF2-40B4-BE49-F238E27FC236}">
                <a16:creationId xmlns:a16="http://schemas.microsoft.com/office/drawing/2014/main" id="{22124F72-F717-9A44-B988-8E5251B84B4E}"/>
              </a:ext>
            </a:extLst>
          </p:cNvPr>
          <p:cNvSpPr>
            <a:spLocks noGrp="1"/>
          </p:cNvSpPr>
          <p:nvPr>
            <p:ph type="sldNum" sz="quarter" idx="12"/>
          </p:nvPr>
        </p:nvSpPr>
        <p:spPr/>
        <p:txBody>
          <a:bodyPr/>
          <a:lstStyle/>
          <a:p>
            <a:fld id="{AF44CCD9-AF14-4FD0-8E12-CF82B8F58377}" type="slidenum">
              <a:rPr lang="zh-TW" altLang="en-US" smtClean="0"/>
              <a:pPr/>
              <a:t>4</a:t>
            </a:fld>
            <a:endParaRPr lang="zh-TW" altLang="en-US"/>
          </a:p>
        </p:txBody>
      </p:sp>
      <p:sp>
        <p:nvSpPr>
          <p:cNvPr id="7" name="矩形 6">
            <a:extLst>
              <a:ext uri="{FF2B5EF4-FFF2-40B4-BE49-F238E27FC236}">
                <a16:creationId xmlns:a16="http://schemas.microsoft.com/office/drawing/2014/main" id="{94622225-D128-1B47-80C3-259BBF45F663}"/>
              </a:ext>
            </a:extLst>
          </p:cNvPr>
          <p:cNvSpPr/>
          <p:nvPr/>
        </p:nvSpPr>
        <p:spPr>
          <a:xfrm>
            <a:off x="7498517" y="3695008"/>
            <a:ext cx="416312" cy="3781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cxnSp>
        <p:nvCxnSpPr>
          <p:cNvPr id="8" name="直線箭頭接點 7">
            <a:extLst>
              <a:ext uri="{FF2B5EF4-FFF2-40B4-BE49-F238E27FC236}">
                <a16:creationId xmlns:a16="http://schemas.microsoft.com/office/drawing/2014/main" id="{15510709-DA42-8F4A-8E92-8327EFBCA72B}"/>
              </a:ext>
            </a:extLst>
          </p:cNvPr>
          <p:cNvCxnSpPr>
            <a:cxnSpLocks/>
          </p:cNvCxnSpPr>
          <p:nvPr/>
        </p:nvCxnSpPr>
        <p:spPr>
          <a:xfrm flipV="1">
            <a:off x="8044470" y="3871793"/>
            <a:ext cx="0" cy="219336"/>
          </a:xfrm>
          <a:prstGeom prst="straightConnector1">
            <a:avLst/>
          </a:prstGeom>
          <a:ln w="76200">
            <a:solidFill>
              <a:srgbClr val="FFFF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直線箭頭接點 14">
            <a:extLst>
              <a:ext uri="{FF2B5EF4-FFF2-40B4-BE49-F238E27FC236}">
                <a16:creationId xmlns:a16="http://schemas.microsoft.com/office/drawing/2014/main" id="{DCF692E5-15FF-1C49-A7B0-1FF229FAC45B}"/>
              </a:ext>
            </a:extLst>
          </p:cNvPr>
          <p:cNvCxnSpPr>
            <a:cxnSpLocks/>
          </p:cNvCxnSpPr>
          <p:nvPr/>
        </p:nvCxnSpPr>
        <p:spPr>
          <a:xfrm>
            <a:off x="3749040" y="3695008"/>
            <a:ext cx="3749477" cy="72422"/>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8" name="文字方塊 17">
            <a:extLst>
              <a:ext uri="{FF2B5EF4-FFF2-40B4-BE49-F238E27FC236}">
                <a16:creationId xmlns:a16="http://schemas.microsoft.com/office/drawing/2014/main" id="{01335CDE-5123-214C-99AB-85C3C9BC5D4E}"/>
              </a:ext>
            </a:extLst>
          </p:cNvPr>
          <p:cNvSpPr txBox="1"/>
          <p:nvPr/>
        </p:nvSpPr>
        <p:spPr>
          <a:xfrm>
            <a:off x="2261132" y="3502461"/>
            <a:ext cx="1487908" cy="369332"/>
          </a:xfrm>
          <a:prstGeom prst="rect">
            <a:avLst/>
          </a:prstGeom>
          <a:noFill/>
        </p:spPr>
        <p:txBody>
          <a:bodyPr wrap="none" rtlCol="0">
            <a:spAutoFit/>
          </a:bodyPr>
          <a:lstStyle/>
          <a:p>
            <a:r>
              <a:rPr kumimoji="1" lang="en-US" altLang="zh-TW" dirty="0"/>
              <a:t>Pin38: ADDR0</a:t>
            </a:r>
            <a:endParaRPr kumimoji="1" lang="zh-TW" altLang="en-US" dirty="0"/>
          </a:p>
        </p:txBody>
      </p:sp>
      <p:cxnSp>
        <p:nvCxnSpPr>
          <p:cNvPr id="19" name="直線箭頭接點 18">
            <a:extLst>
              <a:ext uri="{FF2B5EF4-FFF2-40B4-BE49-F238E27FC236}">
                <a16:creationId xmlns:a16="http://schemas.microsoft.com/office/drawing/2014/main" id="{E042CA30-7BC0-1A47-A5D7-ED537E4AEFBE}"/>
              </a:ext>
            </a:extLst>
          </p:cNvPr>
          <p:cNvCxnSpPr>
            <a:cxnSpLocks/>
          </p:cNvCxnSpPr>
          <p:nvPr/>
        </p:nvCxnSpPr>
        <p:spPr>
          <a:xfrm flipV="1">
            <a:off x="3749040" y="3981461"/>
            <a:ext cx="3749477" cy="109668"/>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6" name="文字方塊 25">
            <a:extLst>
              <a:ext uri="{FF2B5EF4-FFF2-40B4-BE49-F238E27FC236}">
                <a16:creationId xmlns:a16="http://schemas.microsoft.com/office/drawing/2014/main" id="{7C419BB4-E7C8-F24F-9FF7-7ED2CB46F08F}"/>
              </a:ext>
            </a:extLst>
          </p:cNvPr>
          <p:cNvSpPr txBox="1"/>
          <p:nvPr/>
        </p:nvSpPr>
        <p:spPr>
          <a:xfrm>
            <a:off x="2261132" y="3906463"/>
            <a:ext cx="1487908" cy="369332"/>
          </a:xfrm>
          <a:prstGeom prst="rect">
            <a:avLst/>
          </a:prstGeom>
          <a:noFill/>
        </p:spPr>
        <p:txBody>
          <a:bodyPr wrap="none" rtlCol="0">
            <a:spAutoFit/>
          </a:bodyPr>
          <a:lstStyle/>
          <a:p>
            <a:r>
              <a:rPr kumimoji="1" lang="en-US" altLang="zh-TW" dirty="0"/>
              <a:t>Pin39: ADDR1</a:t>
            </a:r>
            <a:endParaRPr kumimoji="1" lang="zh-TW" altLang="en-US" dirty="0"/>
          </a:p>
        </p:txBody>
      </p:sp>
      <p:sp>
        <p:nvSpPr>
          <p:cNvPr id="27" name="文字方塊 26">
            <a:extLst>
              <a:ext uri="{FF2B5EF4-FFF2-40B4-BE49-F238E27FC236}">
                <a16:creationId xmlns:a16="http://schemas.microsoft.com/office/drawing/2014/main" id="{D4C75882-AA8B-0C42-BB86-5A3595494DE9}"/>
              </a:ext>
            </a:extLst>
          </p:cNvPr>
          <p:cNvSpPr txBox="1"/>
          <p:nvPr/>
        </p:nvSpPr>
        <p:spPr>
          <a:xfrm>
            <a:off x="192870" y="1515626"/>
            <a:ext cx="3786999" cy="923330"/>
          </a:xfrm>
          <a:prstGeom prst="rect">
            <a:avLst/>
          </a:prstGeom>
          <a:noFill/>
        </p:spPr>
        <p:txBody>
          <a:bodyPr wrap="none" rtlCol="0">
            <a:spAutoFit/>
          </a:bodyPr>
          <a:lstStyle/>
          <a:p>
            <a:r>
              <a:rPr kumimoji="1" lang="en-US" altLang="zh-TW" dirty="0"/>
              <a:t>Rework steps:</a:t>
            </a:r>
          </a:p>
          <a:p>
            <a:pPr marL="342900" indent="-342900">
              <a:buAutoNum type="arabicPeriod"/>
            </a:pPr>
            <a:r>
              <a:rPr kumimoji="1" lang="en-US" altLang="zh-TW" dirty="0"/>
              <a:t>Cut off GND at Pin 39.</a:t>
            </a:r>
          </a:p>
          <a:p>
            <a:pPr marL="342900" indent="-342900">
              <a:buAutoNum type="arabicPeriod"/>
            </a:pPr>
            <a:r>
              <a:rPr kumimoji="1" lang="en-US" altLang="zh-TW" dirty="0"/>
              <a:t>Shorten Pin38 and Pin39 by solder.</a:t>
            </a:r>
            <a:endParaRPr kumimoji="1" lang="zh-TW" altLang="en-US" dirty="0"/>
          </a:p>
        </p:txBody>
      </p:sp>
      <p:cxnSp>
        <p:nvCxnSpPr>
          <p:cNvPr id="28" name="直線箭頭接點 27">
            <a:extLst>
              <a:ext uri="{FF2B5EF4-FFF2-40B4-BE49-F238E27FC236}">
                <a16:creationId xmlns:a16="http://schemas.microsoft.com/office/drawing/2014/main" id="{4D45E573-D60E-3C42-A808-087B0B66835C}"/>
              </a:ext>
            </a:extLst>
          </p:cNvPr>
          <p:cNvCxnSpPr>
            <a:cxnSpLocks/>
          </p:cNvCxnSpPr>
          <p:nvPr/>
        </p:nvCxnSpPr>
        <p:spPr>
          <a:xfrm flipH="1">
            <a:off x="8084070" y="1598113"/>
            <a:ext cx="1937730" cy="2308350"/>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文字方塊 30">
            <a:extLst>
              <a:ext uri="{FF2B5EF4-FFF2-40B4-BE49-F238E27FC236}">
                <a16:creationId xmlns:a16="http://schemas.microsoft.com/office/drawing/2014/main" id="{2A07349D-633E-3A45-A12A-EACB433C25E3}"/>
              </a:ext>
            </a:extLst>
          </p:cNvPr>
          <p:cNvSpPr txBox="1"/>
          <p:nvPr/>
        </p:nvSpPr>
        <p:spPr>
          <a:xfrm>
            <a:off x="9906000" y="1330960"/>
            <a:ext cx="1216359" cy="369332"/>
          </a:xfrm>
          <a:prstGeom prst="rect">
            <a:avLst/>
          </a:prstGeom>
          <a:noFill/>
        </p:spPr>
        <p:txBody>
          <a:bodyPr wrap="none" rtlCol="0">
            <a:spAutoFit/>
          </a:bodyPr>
          <a:lstStyle/>
          <a:p>
            <a:r>
              <a:rPr kumimoji="1" lang="en-US" altLang="zh-TW" dirty="0"/>
              <a:t>Cut off line</a:t>
            </a:r>
            <a:endParaRPr kumimoji="1" lang="zh-TW" altLang="en-US" dirty="0"/>
          </a:p>
        </p:txBody>
      </p:sp>
      <p:sp>
        <p:nvSpPr>
          <p:cNvPr id="32" name="文字方塊 31">
            <a:extLst>
              <a:ext uri="{FF2B5EF4-FFF2-40B4-BE49-F238E27FC236}">
                <a16:creationId xmlns:a16="http://schemas.microsoft.com/office/drawing/2014/main" id="{EC9E4DFF-1207-9C41-BF2B-47C88DD4992D}"/>
              </a:ext>
            </a:extLst>
          </p:cNvPr>
          <p:cNvSpPr txBox="1"/>
          <p:nvPr/>
        </p:nvSpPr>
        <p:spPr>
          <a:xfrm>
            <a:off x="5496560" y="4581763"/>
            <a:ext cx="1481496" cy="369332"/>
          </a:xfrm>
          <a:prstGeom prst="rect">
            <a:avLst/>
          </a:prstGeom>
          <a:noFill/>
        </p:spPr>
        <p:txBody>
          <a:bodyPr wrap="none" rtlCol="0">
            <a:spAutoFit/>
          </a:bodyPr>
          <a:lstStyle/>
          <a:p>
            <a:r>
              <a:rPr kumimoji="1" lang="en-US" altLang="zh-TW" b="1" dirty="0">
                <a:solidFill>
                  <a:srgbClr val="FF0000"/>
                </a:solidFill>
              </a:rPr>
              <a:t>U3_2: LP5036</a:t>
            </a:r>
            <a:endParaRPr kumimoji="1" lang="zh-TW" altLang="en-US" b="1" dirty="0">
              <a:solidFill>
                <a:srgbClr val="FF0000"/>
              </a:solidFill>
            </a:endParaRPr>
          </a:p>
        </p:txBody>
      </p:sp>
      <p:sp>
        <p:nvSpPr>
          <p:cNvPr id="33" name="文字方塊 32">
            <a:extLst>
              <a:ext uri="{FF2B5EF4-FFF2-40B4-BE49-F238E27FC236}">
                <a16:creationId xmlns:a16="http://schemas.microsoft.com/office/drawing/2014/main" id="{78B02D0E-E9DF-1142-A098-5088EA94A60E}"/>
              </a:ext>
            </a:extLst>
          </p:cNvPr>
          <p:cNvSpPr txBox="1"/>
          <p:nvPr/>
        </p:nvSpPr>
        <p:spPr>
          <a:xfrm>
            <a:off x="1965025" y="4258406"/>
            <a:ext cx="2080121" cy="646331"/>
          </a:xfrm>
          <a:prstGeom prst="rect">
            <a:avLst/>
          </a:prstGeom>
          <a:noFill/>
        </p:spPr>
        <p:txBody>
          <a:bodyPr wrap="none" rtlCol="0">
            <a:spAutoFit/>
          </a:bodyPr>
          <a:lstStyle/>
          <a:p>
            <a:r>
              <a:rPr kumimoji="1" lang="en-US" altLang="zh-TW" dirty="0"/>
              <a:t>Shorten these 2 pin:</a:t>
            </a:r>
          </a:p>
          <a:p>
            <a:r>
              <a:rPr kumimoji="1" lang="en-US" altLang="zh-TW" dirty="0">
                <a:solidFill>
                  <a:srgbClr val="FF0000"/>
                </a:solidFill>
              </a:rPr>
              <a:t>Pin38 and Pin39</a:t>
            </a:r>
            <a:endParaRPr kumimoji="1" lang="zh-TW" altLang="en-US" dirty="0">
              <a:solidFill>
                <a:srgbClr val="FF0000"/>
              </a:solidFill>
            </a:endParaRPr>
          </a:p>
        </p:txBody>
      </p:sp>
    </p:spTree>
    <p:extLst>
      <p:ext uri="{BB962C8B-B14F-4D97-AF65-F5344CB8AC3E}">
        <p14:creationId xmlns:p14="http://schemas.microsoft.com/office/powerpoint/2010/main" val="1202540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3DABE09-5AAA-1244-8AA2-421F591D99BF}"/>
              </a:ext>
            </a:extLst>
          </p:cNvPr>
          <p:cNvSpPr>
            <a:spLocks noGrp="1"/>
          </p:cNvSpPr>
          <p:nvPr>
            <p:ph type="title"/>
          </p:nvPr>
        </p:nvSpPr>
        <p:spPr/>
        <p:txBody>
          <a:bodyPr/>
          <a:lstStyle/>
          <a:p>
            <a:r>
              <a:rPr kumimoji="1" lang="en-US" altLang="zh-TW" dirty="0"/>
              <a:t>Finished rework</a:t>
            </a:r>
            <a:endParaRPr kumimoji="1" lang="zh-TW" altLang="en-US" dirty="0"/>
          </a:p>
        </p:txBody>
      </p:sp>
      <p:pic>
        <p:nvPicPr>
          <p:cNvPr id="6" name="內容版面配置區 5">
            <a:extLst>
              <a:ext uri="{FF2B5EF4-FFF2-40B4-BE49-F238E27FC236}">
                <a16:creationId xmlns:a16="http://schemas.microsoft.com/office/drawing/2014/main" id="{B7BCC498-AD8F-294A-955D-F96B8E458E0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0800000">
            <a:off x="5862320" y="1870203"/>
            <a:ext cx="6107430" cy="1352421"/>
          </a:xfrm>
        </p:spPr>
      </p:pic>
      <p:sp>
        <p:nvSpPr>
          <p:cNvPr id="4" name="投影片編號版面配置區 3">
            <a:extLst>
              <a:ext uri="{FF2B5EF4-FFF2-40B4-BE49-F238E27FC236}">
                <a16:creationId xmlns:a16="http://schemas.microsoft.com/office/drawing/2014/main" id="{16EF9CF0-5EA2-F648-AB91-BE931277DAA1}"/>
              </a:ext>
            </a:extLst>
          </p:cNvPr>
          <p:cNvSpPr>
            <a:spLocks noGrp="1"/>
          </p:cNvSpPr>
          <p:nvPr>
            <p:ph type="sldNum" sz="quarter" idx="12"/>
          </p:nvPr>
        </p:nvSpPr>
        <p:spPr/>
        <p:txBody>
          <a:bodyPr/>
          <a:lstStyle/>
          <a:p>
            <a:fld id="{AF44CCD9-AF14-4FD0-8E12-CF82B8F58377}" type="slidenum">
              <a:rPr lang="zh-TW" altLang="en-US" smtClean="0"/>
              <a:pPr/>
              <a:t>5</a:t>
            </a:fld>
            <a:endParaRPr lang="zh-TW" altLang="en-US"/>
          </a:p>
        </p:txBody>
      </p:sp>
      <p:pic>
        <p:nvPicPr>
          <p:cNvPr id="8" name="圖片 7">
            <a:extLst>
              <a:ext uri="{FF2B5EF4-FFF2-40B4-BE49-F238E27FC236}">
                <a16:creationId xmlns:a16="http://schemas.microsoft.com/office/drawing/2014/main" id="{946D3B8F-A451-5B46-AF2F-D9A6F397EC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02842" y="2545631"/>
            <a:ext cx="5389108" cy="3990525"/>
          </a:xfrm>
          <a:prstGeom prst="rect">
            <a:avLst/>
          </a:prstGeom>
        </p:spPr>
      </p:pic>
      <p:sp>
        <p:nvSpPr>
          <p:cNvPr id="9" name="橢圓 8">
            <a:extLst>
              <a:ext uri="{FF2B5EF4-FFF2-40B4-BE49-F238E27FC236}">
                <a16:creationId xmlns:a16="http://schemas.microsoft.com/office/drawing/2014/main" id="{775F1D0E-E887-4D49-AE78-D00B9EAE83DA}"/>
              </a:ext>
            </a:extLst>
          </p:cNvPr>
          <p:cNvSpPr/>
          <p:nvPr/>
        </p:nvSpPr>
        <p:spPr>
          <a:xfrm>
            <a:off x="7614920" y="2049337"/>
            <a:ext cx="553720" cy="49707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0" name="文字方塊 9">
            <a:extLst>
              <a:ext uri="{FF2B5EF4-FFF2-40B4-BE49-F238E27FC236}">
                <a16:creationId xmlns:a16="http://schemas.microsoft.com/office/drawing/2014/main" id="{51ED81A2-38A1-7540-ACDE-27F9F32A8602}"/>
              </a:ext>
            </a:extLst>
          </p:cNvPr>
          <p:cNvSpPr txBox="1"/>
          <p:nvPr/>
        </p:nvSpPr>
        <p:spPr>
          <a:xfrm>
            <a:off x="7614920" y="1590248"/>
            <a:ext cx="1481496" cy="369332"/>
          </a:xfrm>
          <a:prstGeom prst="rect">
            <a:avLst/>
          </a:prstGeom>
          <a:noFill/>
        </p:spPr>
        <p:txBody>
          <a:bodyPr wrap="none" rtlCol="0">
            <a:spAutoFit/>
          </a:bodyPr>
          <a:lstStyle/>
          <a:p>
            <a:r>
              <a:rPr kumimoji="1" lang="en-US" altLang="zh-TW" dirty="0"/>
              <a:t>U3_2: LP5036</a:t>
            </a:r>
            <a:endParaRPr kumimoji="1" lang="zh-TW" altLang="en-US" dirty="0"/>
          </a:p>
        </p:txBody>
      </p:sp>
      <p:cxnSp>
        <p:nvCxnSpPr>
          <p:cNvPr id="11" name="直線箭頭接點 10">
            <a:extLst>
              <a:ext uri="{FF2B5EF4-FFF2-40B4-BE49-F238E27FC236}">
                <a16:creationId xmlns:a16="http://schemas.microsoft.com/office/drawing/2014/main" id="{44E76847-3DCF-9B48-8B60-70A806AF86BE}"/>
              </a:ext>
            </a:extLst>
          </p:cNvPr>
          <p:cNvCxnSpPr>
            <a:cxnSpLocks/>
            <a:endCxn id="9" idx="0"/>
          </p:cNvCxnSpPr>
          <p:nvPr/>
        </p:nvCxnSpPr>
        <p:spPr>
          <a:xfrm flipV="1">
            <a:off x="302841" y="2049337"/>
            <a:ext cx="7588939" cy="513659"/>
          </a:xfrm>
          <a:prstGeom prst="straightConnector1">
            <a:avLst/>
          </a:prstGeom>
          <a:ln w="381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直線箭頭接點 13">
            <a:extLst>
              <a:ext uri="{FF2B5EF4-FFF2-40B4-BE49-F238E27FC236}">
                <a16:creationId xmlns:a16="http://schemas.microsoft.com/office/drawing/2014/main" id="{C24F06B9-291D-1040-8574-223A394725A1}"/>
              </a:ext>
            </a:extLst>
          </p:cNvPr>
          <p:cNvCxnSpPr>
            <a:cxnSpLocks/>
            <a:endCxn id="9" idx="5"/>
          </p:cNvCxnSpPr>
          <p:nvPr/>
        </p:nvCxnSpPr>
        <p:spPr>
          <a:xfrm flipV="1">
            <a:off x="5691950" y="2473619"/>
            <a:ext cx="2395600" cy="4062537"/>
          </a:xfrm>
          <a:prstGeom prst="straightConnector1">
            <a:avLst/>
          </a:prstGeom>
          <a:ln w="381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6B048F29-BB53-0647-BBF2-E6D6A26B2131}"/>
              </a:ext>
            </a:extLst>
          </p:cNvPr>
          <p:cNvSpPr/>
          <p:nvPr/>
        </p:nvSpPr>
        <p:spPr>
          <a:xfrm>
            <a:off x="2434107" y="4622800"/>
            <a:ext cx="624053" cy="58928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cxnSp>
        <p:nvCxnSpPr>
          <p:cNvPr id="19" name="直線箭頭接點 18">
            <a:extLst>
              <a:ext uri="{FF2B5EF4-FFF2-40B4-BE49-F238E27FC236}">
                <a16:creationId xmlns:a16="http://schemas.microsoft.com/office/drawing/2014/main" id="{A129DAD0-E1D3-C44F-8C1F-033AD9894088}"/>
              </a:ext>
            </a:extLst>
          </p:cNvPr>
          <p:cNvCxnSpPr>
            <a:cxnSpLocks/>
            <a:stCxn id="23" idx="3"/>
          </p:cNvCxnSpPr>
          <p:nvPr/>
        </p:nvCxnSpPr>
        <p:spPr>
          <a:xfrm>
            <a:off x="1299869" y="4946231"/>
            <a:ext cx="12887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文字方塊 21">
            <a:extLst>
              <a:ext uri="{FF2B5EF4-FFF2-40B4-BE49-F238E27FC236}">
                <a16:creationId xmlns:a16="http://schemas.microsoft.com/office/drawing/2014/main" id="{F38DA5BF-4D31-E04D-B30B-EE1C337EDACA}"/>
              </a:ext>
            </a:extLst>
          </p:cNvPr>
          <p:cNvSpPr txBox="1"/>
          <p:nvPr/>
        </p:nvSpPr>
        <p:spPr>
          <a:xfrm>
            <a:off x="587815" y="4504887"/>
            <a:ext cx="712054" cy="369332"/>
          </a:xfrm>
          <a:prstGeom prst="rect">
            <a:avLst/>
          </a:prstGeom>
          <a:noFill/>
        </p:spPr>
        <p:txBody>
          <a:bodyPr wrap="none" rtlCol="0">
            <a:spAutoFit/>
          </a:bodyPr>
          <a:lstStyle/>
          <a:p>
            <a:r>
              <a:rPr kumimoji="1" lang="en-US" altLang="zh-TW" dirty="0">
                <a:solidFill>
                  <a:srgbClr val="FF0000"/>
                </a:solidFill>
              </a:rPr>
              <a:t>Pin39</a:t>
            </a:r>
            <a:endParaRPr kumimoji="1" lang="zh-TW" altLang="en-US" dirty="0">
              <a:solidFill>
                <a:srgbClr val="FF0000"/>
              </a:solidFill>
            </a:endParaRPr>
          </a:p>
        </p:txBody>
      </p:sp>
      <p:sp>
        <p:nvSpPr>
          <p:cNvPr id="23" name="文字方塊 22">
            <a:extLst>
              <a:ext uri="{FF2B5EF4-FFF2-40B4-BE49-F238E27FC236}">
                <a16:creationId xmlns:a16="http://schemas.microsoft.com/office/drawing/2014/main" id="{465BDF82-B547-EB4F-9291-FADE8511FFE1}"/>
              </a:ext>
            </a:extLst>
          </p:cNvPr>
          <p:cNvSpPr txBox="1"/>
          <p:nvPr/>
        </p:nvSpPr>
        <p:spPr>
          <a:xfrm>
            <a:off x="587815" y="4761565"/>
            <a:ext cx="712054" cy="369332"/>
          </a:xfrm>
          <a:prstGeom prst="rect">
            <a:avLst/>
          </a:prstGeom>
          <a:noFill/>
        </p:spPr>
        <p:txBody>
          <a:bodyPr wrap="none" rtlCol="0">
            <a:spAutoFit/>
          </a:bodyPr>
          <a:lstStyle/>
          <a:p>
            <a:r>
              <a:rPr kumimoji="1" lang="en-US" altLang="zh-TW" dirty="0">
                <a:solidFill>
                  <a:srgbClr val="FF0000"/>
                </a:solidFill>
              </a:rPr>
              <a:t>Pin38</a:t>
            </a:r>
            <a:endParaRPr kumimoji="1" lang="zh-TW" altLang="en-US" dirty="0">
              <a:solidFill>
                <a:srgbClr val="FF0000"/>
              </a:solidFill>
            </a:endParaRPr>
          </a:p>
        </p:txBody>
      </p:sp>
      <p:cxnSp>
        <p:nvCxnSpPr>
          <p:cNvPr id="30" name="直線箭頭接點 29">
            <a:extLst>
              <a:ext uri="{FF2B5EF4-FFF2-40B4-BE49-F238E27FC236}">
                <a16:creationId xmlns:a16="http://schemas.microsoft.com/office/drawing/2014/main" id="{99343271-908D-E245-AE24-9B5FC0C89F1C}"/>
              </a:ext>
            </a:extLst>
          </p:cNvPr>
          <p:cNvCxnSpPr>
            <a:cxnSpLocks/>
          </p:cNvCxnSpPr>
          <p:nvPr/>
        </p:nvCxnSpPr>
        <p:spPr>
          <a:xfrm>
            <a:off x="1299869" y="4692946"/>
            <a:ext cx="1288785" cy="1301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直線箭頭接點 31">
            <a:extLst>
              <a:ext uri="{FF2B5EF4-FFF2-40B4-BE49-F238E27FC236}">
                <a16:creationId xmlns:a16="http://schemas.microsoft.com/office/drawing/2014/main" id="{63051D00-93FE-334A-A5FE-3B62A8BB7989}"/>
              </a:ext>
            </a:extLst>
          </p:cNvPr>
          <p:cNvCxnSpPr>
            <a:cxnSpLocks/>
          </p:cNvCxnSpPr>
          <p:nvPr/>
        </p:nvCxnSpPr>
        <p:spPr>
          <a:xfrm flipH="1" flipV="1">
            <a:off x="2794715" y="4874219"/>
            <a:ext cx="1397684" cy="708773"/>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36" name="文字方塊 35">
            <a:extLst>
              <a:ext uri="{FF2B5EF4-FFF2-40B4-BE49-F238E27FC236}">
                <a16:creationId xmlns:a16="http://schemas.microsoft.com/office/drawing/2014/main" id="{30206678-9B42-4643-9B1D-DAA2F3CFF3B3}"/>
              </a:ext>
            </a:extLst>
          </p:cNvPr>
          <p:cNvSpPr txBox="1"/>
          <p:nvPr/>
        </p:nvSpPr>
        <p:spPr>
          <a:xfrm>
            <a:off x="3921557" y="5502096"/>
            <a:ext cx="1413913" cy="369332"/>
          </a:xfrm>
          <a:prstGeom prst="rect">
            <a:avLst/>
          </a:prstGeom>
          <a:noFill/>
        </p:spPr>
        <p:txBody>
          <a:bodyPr wrap="none" rtlCol="0">
            <a:spAutoFit/>
          </a:bodyPr>
          <a:lstStyle/>
          <a:p>
            <a:r>
              <a:rPr kumimoji="1" lang="en-US" altLang="zh-TW" dirty="0">
                <a:solidFill>
                  <a:srgbClr val="FF0000"/>
                </a:solidFill>
              </a:rPr>
              <a:t>1. Cut off net</a:t>
            </a:r>
            <a:endParaRPr kumimoji="1" lang="zh-TW" altLang="en-US" dirty="0">
              <a:solidFill>
                <a:srgbClr val="FF0000"/>
              </a:solidFill>
            </a:endParaRPr>
          </a:p>
        </p:txBody>
      </p:sp>
      <p:cxnSp>
        <p:nvCxnSpPr>
          <p:cNvPr id="37" name="直線箭頭接點 36">
            <a:extLst>
              <a:ext uri="{FF2B5EF4-FFF2-40B4-BE49-F238E27FC236}">
                <a16:creationId xmlns:a16="http://schemas.microsoft.com/office/drawing/2014/main" id="{F691D091-8F07-5D43-9534-0E1293091F1F}"/>
              </a:ext>
            </a:extLst>
          </p:cNvPr>
          <p:cNvCxnSpPr>
            <a:cxnSpLocks/>
          </p:cNvCxnSpPr>
          <p:nvPr/>
        </p:nvCxnSpPr>
        <p:spPr>
          <a:xfrm flipV="1">
            <a:off x="2659294" y="4946231"/>
            <a:ext cx="1" cy="1074642"/>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40" name="文字方塊 39">
            <a:extLst>
              <a:ext uri="{FF2B5EF4-FFF2-40B4-BE49-F238E27FC236}">
                <a16:creationId xmlns:a16="http://schemas.microsoft.com/office/drawing/2014/main" id="{A94440D2-19F8-3A4F-8266-27A1682DE3F0}"/>
              </a:ext>
            </a:extLst>
          </p:cNvPr>
          <p:cNvSpPr txBox="1"/>
          <p:nvPr/>
        </p:nvSpPr>
        <p:spPr>
          <a:xfrm>
            <a:off x="2438287" y="5973225"/>
            <a:ext cx="2158989" cy="369332"/>
          </a:xfrm>
          <a:prstGeom prst="rect">
            <a:avLst/>
          </a:prstGeom>
          <a:noFill/>
        </p:spPr>
        <p:txBody>
          <a:bodyPr wrap="none" rtlCol="0">
            <a:spAutoFit/>
          </a:bodyPr>
          <a:lstStyle/>
          <a:p>
            <a:r>
              <a:rPr kumimoji="1" lang="en-US" altLang="zh-TW" dirty="0">
                <a:solidFill>
                  <a:srgbClr val="FF0000"/>
                </a:solidFill>
              </a:rPr>
              <a:t>2. Soldering together</a:t>
            </a:r>
            <a:endParaRPr kumimoji="1" lang="zh-TW" altLang="en-US" dirty="0">
              <a:solidFill>
                <a:srgbClr val="FF0000"/>
              </a:solidFill>
            </a:endParaRPr>
          </a:p>
        </p:txBody>
      </p:sp>
    </p:spTree>
    <p:extLst>
      <p:ext uri="{BB962C8B-B14F-4D97-AF65-F5344CB8AC3E}">
        <p14:creationId xmlns:p14="http://schemas.microsoft.com/office/powerpoint/2010/main" val="2494751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078E574-D84A-C744-8B64-BA5224CF82E0}"/>
              </a:ext>
            </a:extLst>
          </p:cNvPr>
          <p:cNvSpPr>
            <a:spLocks noGrp="1"/>
          </p:cNvSpPr>
          <p:nvPr>
            <p:ph type="title"/>
          </p:nvPr>
        </p:nvSpPr>
        <p:spPr/>
        <p:txBody>
          <a:bodyPr/>
          <a:lstStyle/>
          <a:p>
            <a:r>
              <a:rPr kumimoji="1" lang="en-US" altLang="zh-TW" dirty="0"/>
              <a:t>Rework U3_2(LP5036) for I2C address</a:t>
            </a:r>
            <a:endParaRPr kumimoji="1" lang="zh-TW" altLang="en-US" dirty="0"/>
          </a:p>
        </p:txBody>
      </p:sp>
      <p:sp>
        <p:nvSpPr>
          <p:cNvPr id="3" name="內容版面配置區 2">
            <a:extLst>
              <a:ext uri="{FF2B5EF4-FFF2-40B4-BE49-F238E27FC236}">
                <a16:creationId xmlns:a16="http://schemas.microsoft.com/office/drawing/2014/main" id="{E36D28BE-C774-F844-9F6C-43C100D60836}"/>
              </a:ext>
            </a:extLst>
          </p:cNvPr>
          <p:cNvSpPr>
            <a:spLocks noGrp="1"/>
          </p:cNvSpPr>
          <p:nvPr>
            <p:ph idx="1"/>
          </p:nvPr>
        </p:nvSpPr>
        <p:spPr/>
        <p:txBody>
          <a:bodyPr/>
          <a:lstStyle/>
          <a:p>
            <a:r>
              <a:rPr kumimoji="1" lang="en-US" altLang="zh-TW" dirty="0"/>
              <a:t>After rework, the LED driver function is ok for 0x31</a:t>
            </a:r>
            <a:r>
              <a:rPr kumimoji="1" lang="en-US" altLang="zh-TW" dirty="0">
                <a:sym typeface="Wingdings" pitchFamily="2" charset="2"/>
              </a:rPr>
              <a:t>0x33 of U3_2(LP5036) verified by SW team.</a:t>
            </a:r>
          </a:p>
          <a:p>
            <a:r>
              <a:rPr kumimoji="1" lang="en-US" altLang="zh-TW" dirty="0">
                <a:sym typeface="Wingdings" pitchFamily="2" charset="2"/>
              </a:rPr>
              <a:t>Need 2 steps to rework</a:t>
            </a:r>
          </a:p>
          <a:p>
            <a:pPr lvl="1"/>
            <a:r>
              <a:rPr kumimoji="1" lang="en-US" altLang="zh-TW" dirty="0">
                <a:sym typeface="Wingdings" pitchFamily="2" charset="2"/>
              </a:rPr>
              <a:t>Cut off net of Pin39</a:t>
            </a:r>
          </a:p>
          <a:p>
            <a:pPr lvl="1"/>
            <a:r>
              <a:rPr kumimoji="1" lang="en-US" altLang="zh-TW" dirty="0">
                <a:sym typeface="Wingdings" pitchFamily="2" charset="2"/>
              </a:rPr>
              <a:t>Solder Pin38 and Pin39 together.</a:t>
            </a:r>
          </a:p>
          <a:p>
            <a:r>
              <a:rPr kumimoji="1" lang="en-US" altLang="zh-TW" dirty="0"/>
              <a:t>QFN package is small and a little bit difficult to rework.</a:t>
            </a:r>
            <a:endParaRPr kumimoji="1" lang="zh-TW" altLang="en-US" dirty="0"/>
          </a:p>
        </p:txBody>
      </p:sp>
      <p:sp>
        <p:nvSpPr>
          <p:cNvPr id="4" name="投影片編號版面配置區 3">
            <a:extLst>
              <a:ext uri="{FF2B5EF4-FFF2-40B4-BE49-F238E27FC236}">
                <a16:creationId xmlns:a16="http://schemas.microsoft.com/office/drawing/2014/main" id="{49FAA46F-7000-8B47-9FFA-3F577AD3D9B2}"/>
              </a:ext>
            </a:extLst>
          </p:cNvPr>
          <p:cNvSpPr>
            <a:spLocks noGrp="1"/>
          </p:cNvSpPr>
          <p:nvPr>
            <p:ph type="sldNum" sz="quarter" idx="12"/>
          </p:nvPr>
        </p:nvSpPr>
        <p:spPr/>
        <p:txBody>
          <a:bodyPr/>
          <a:lstStyle/>
          <a:p>
            <a:fld id="{AF44CCD9-AF14-4FD0-8E12-CF82B8F58377}" type="slidenum">
              <a:rPr lang="zh-TW" altLang="en-US" smtClean="0"/>
              <a:pPr/>
              <a:t>6</a:t>
            </a:fld>
            <a:endParaRPr lang="zh-TW" altLang="en-US"/>
          </a:p>
        </p:txBody>
      </p:sp>
    </p:spTree>
    <p:extLst>
      <p:ext uri="{BB962C8B-B14F-4D97-AF65-F5344CB8AC3E}">
        <p14:creationId xmlns:p14="http://schemas.microsoft.com/office/powerpoint/2010/main" val="4068810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p:cNvSpPr>
            <a:spLocks noGrp="1"/>
          </p:cNvSpPr>
          <p:nvPr>
            <p:ph type="ctrTitle"/>
          </p:nvPr>
        </p:nvSpPr>
        <p:spPr/>
        <p:txBody>
          <a:bodyPr>
            <a:normAutofit/>
          </a:bodyPr>
          <a:lstStyle/>
          <a:p>
            <a:r>
              <a:rPr lang="en-US" altLang="zh-TW" dirty="0"/>
              <a:t>Audio AMP rework SOP</a:t>
            </a:r>
            <a:endParaRPr lang="zh-TW" altLang="en-US" dirty="0"/>
          </a:p>
        </p:txBody>
      </p:sp>
      <p:sp>
        <p:nvSpPr>
          <p:cNvPr id="7" name="副標題 6"/>
          <p:cNvSpPr>
            <a:spLocks noGrp="1"/>
          </p:cNvSpPr>
          <p:nvPr>
            <p:ph type="subTitle" idx="1"/>
          </p:nvPr>
        </p:nvSpPr>
        <p:spPr/>
        <p:txBody>
          <a:bodyPr/>
          <a:lstStyle/>
          <a:p>
            <a:r>
              <a:rPr lang="en-US" altLang="zh-TW" dirty="0"/>
              <a:t>2020/08/31</a:t>
            </a:r>
          </a:p>
        </p:txBody>
      </p:sp>
      <p:sp>
        <p:nvSpPr>
          <p:cNvPr id="5" name="投影片編號版面配置區 4"/>
          <p:cNvSpPr>
            <a:spLocks noGrp="1"/>
          </p:cNvSpPr>
          <p:nvPr>
            <p:ph type="sldNum" sz="quarter" idx="12"/>
          </p:nvPr>
        </p:nvSpPr>
        <p:spPr/>
        <p:txBody>
          <a:bodyPr/>
          <a:lstStyle/>
          <a:p>
            <a:fld id="{AF44CCD9-AF14-4FD0-8E12-CF82B8F58377}" type="slidenum">
              <a:rPr lang="zh-TW" altLang="en-US" smtClean="0"/>
              <a:pPr/>
              <a:t>7</a:t>
            </a:fld>
            <a:endParaRPr lang="zh-TW" altLang="en-US"/>
          </a:p>
        </p:txBody>
      </p:sp>
    </p:spTree>
    <p:extLst>
      <p:ext uri="{BB962C8B-B14F-4D97-AF65-F5344CB8AC3E}">
        <p14:creationId xmlns:p14="http://schemas.microsoft.com/office/powerpoint/2010/main" val="3346964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圖片 14">
            <a:extLst>
              <a:ext uri="{FF2B5EF4-FFF2-40B4-BE49-F238E27FC236}">
                <a16:creationId xmlns:a16="http://schemas.microsoft.com/office/drawing/2014/main" id="{E0A8542D-4CDC-5C49-9405-948EF98310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6617" y="1690687"/>
            <a:ext cx="5359091" cy="4107613"/>
          </a:xfrm>
          <a:prstGeom prst="rect">
            <a:avLst/>
          </a:prstGeom>
        </p:spPr>
      </p:pic>
      <p:sp>
        <p:nvSpPr>
          <p:cNvPr id="2" name="標題 1">
            <a:extLst>
              <a:ext uri="{FF2B5EF4-FFF2-40B4-BE49-F238E27FC236}">
                <a16:creationId xmlns:a16="http://schemas.microsoft.com/office/drawing/2014/main" id="{66C4C83F-2484-2543-A005-53F383EFEE5C}"/>
              </a:ext>
            </a:extLst>
          </p:cNvPr>
          <p:cNvSpPr>
            <a:spLocks noGrp="1"/>
          </p:cNvSpPr>
          <p:nvPr>
            <p:ph type="title"/>
          </p:nvPr>
        </p:nvSpPr>
        <p:spPr/>
        <p:txBody>
          <a:bodyPr/>
          <a:lstStyle/>
          <a:p>
            <a:r>
              <a:rPr kumimoji="1" lang="en-US" altLang="zh-TW" dirty="0"/>
              <a:t>AD83586B &amp; AD83584F-Schematic</a:t>
            </a:r>
            <a:endParaRPr kumimoji="1" lang="zh-TW" altLang="en-US" dirty="0"/>
          </a:p>
        </p:txBody>
      </p:sp>
      <p:pic>
        <p:nvPicPr>
          <p:cNvPr id="6" name="內容版面配置區 5">
            <a:extLst>
              <a:ext uri="{FF2B5EF4-FFF2-40B4-BE49-F238E27FC236}">
                <a16:creationId xmlns:a16="http://schemas.microsoft.com/office/drawing/2014/main" id="{1C542E60-1CDF-DC4B-A724-3F2820BF498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4324" y="1787905"/>
            <a:ext cx="6147863" cy="4771476"/>
          </a:xfrm>
        </p:spPr>
      </p:pic>
      <p:sp>
        <p:nvSpPr>
          <p:cNvPr id="4" name="投影片編號版面配置區 3">
            <a:extLst>
              <a:ext uri="{FF2B5EF4-FFF2-40B4-BE49-F238E27FC236}">
                <a16:creationId xmlns:a16="http://schemas.microsoft.com/office/drawing/2014/main" id="{93DCA73B-8764-6244-A91E-497758E8280D}"/>
              </a:ext>
            </a:extLst>
          </p:cNvPr>
          <p:cNvSpPr>
            <a:spLocks noGrp="1"/>
          </p:cNvSpPr>
          <p:nvPr>
            <p:ph type="sldNum" sz="quarter" idx="12"/>
          </p:nvPr>
        </p:nvSpPr>
        <p:spPr/>
        <p:txBody>
          <a:bodyPr/>
          <a:lstStyle/>
          <a:p>
            <a:fld id="{AF44CCD9-AF14-4FD0-8E12-CF82B8F58377}" type="slidenum">
              <a:rPr lang="zh-TW" altLang="en-US" smtClean="0"/>
              <a:pPr/>
              <a:t>8</a:t>
            </a:fld>
            <a:endParaRPr lang="zh-TW" altLang="en-US"/>
          </a:p>
        </p:txBody>
      </p:sp>
      <p:sp>
        <p:nvSpPr>
          <p:cNvPr id="10" name="矩形 9">
            <a:extLst>
              <a:ext uri="{FF2B5EF4-FFF2-40B4-BE49-F238E27FC236}">
                <a16:creationId xmlns:a16="http://schemas.microsoft.com/office/drawing/2014/main" id="{A9C29E82-7EC6-4D47-99D1-9E46232BA9EB}"/>
              </a:ext>
            </a:extLst>
          </p:cNvPr>
          <p:cNvSpPr/>
          <p:nvPr/>
        </p:nvSpPr>
        <p:spPr>
          <a:xfrm>
            <a:off x="7666631" y="3055369"/>
            <a:ext cx="2580955" cy="2343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1" name="矩形 10">
            <a:extLst>
              <a:ext uri="{FF2B5EF4-FFF2-40B4-BE49-F238E27FC236}">
                <a16:creationId xmlns:a16="http://schemas.microsoft.com/office/drawing/2014/main" id="{3A9C4AAF-4124-A743-BEDA-DFAAA97EFAA9}"/>
              </a:ext>
            </a:extLst>
          </p:cNvPr>
          <p:cNvSpPr/>
          <p:nvPr/>
        </p:nvSpPr>
        <p:spPr>
          <a:xfrm>
            <a:off x="2282327" y="4849045"/>
            <a:ext cx="201673" cy="949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2" name="矩形 11">
            <a:extLst>
              <a:ext uri="{FF2B5EF4-FFF2-40B4-BE49-F238E27FC236}">
                <a16:creationId xmlns:a16="http://schemas.microsoft.com/office/drawing/2014/main" id="{FC14F16D-2842-1A47-A619-7258AB93673A}"/>
              </a:ext>
            </a:extLst>
          </p:cNvPr>
          <p:cNvSpPr/>
          <p:nvPr/>
        </p:nvSpPr>
        <p:spPr>
          <a:xfrm>
            <a:off x="1827056" y="4873516"/>
            <a:ext cx="278524" cy="16648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6" name="矩形 15">
            <a:extLst>
              <a:ext uri="{FF2B5EF4-FFF2-40B4-BE49-F238E27FC236}">
                <a16:creationId xmlns:a16="http://schemas.microsoft.com/office/drawing/2014/main" id="{8E22A267-7E85-6145-8EF2-B47ACB6B8D39}"/>
              </a:ext>
            </a:extLst>
          </p:cNvPr>
          <p:cNvSpPr/>
          <p:nvPr/>
        </p:nvSpPr>
        <p:spPr>
          <a:xfrm>
            <a:off x="2126600" y="2106113"/>
            <a:ext cx="201673" cy="949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Tree>
    <p:extLst>
      <p:ext uri="{BB962C8B-B14F-4D97-AF65-F5344CB8AC3E}">
        <p14:creationId xmlns:p14="http://schemas.microsoft.com/office/powerpoint/2010/main" val="1435225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6C4C83F-2484-2543-A005-53F383EFEE5C}"/>
              </a:ext>
            </a:extLst>
          </p:cNvPr>
          <p:cNvSpPr>
            <a:spLocks noGrp="1"/>
          </p:cNvSpPr>
          <p:nvPr>
            <p:ph type="title"/>
          </p:nvPr>
        </p:nvSpPr>
        <p:spPr/>
        <p:txBody>
          <a:bodyPr/>
          <a:lstStyle/>
          <a:p>
            <a:r>
              <a:rPr kumimoji="1" lang="en-US" altLang="zh-TW" dirty="0"/>
              <a:t>PD pin rework.</a:t>
            </a:r>
            <a:endParaRPr kumimoji="1" lang="zh-TW" altLang="en-US" dirty="0"/>
          </a:p>
        </p:txBody>
      </p:sp>
      <p:sp>
        <p:nvSpPr>
          <p:cNvPr id="4" name="投影片編號版面配置區 3">
            <a:extLst>
              <a:ext uri="{FF2B5EF4-FFF2-40B4-BE49-F238E27FC236}">
                <a16:creationId xmlns:a16="http://schemas.microsoft.com/office/drawing/2014/main" id="{93DCA73B-8764-6244-A91E-497758E8280D}"/>
              </a:ext>
            </a:extLst>
          </p:cNvPr>
          <p:cNvSpPr>
            <a:spLocks noGrp="1"/>
          </p:cNvSpPr>
          <p:nvPr>
            <p:ph type="sldNum" sz="quarter" idx="12"/>
          </p:nvPr>
        </p:nvSpPr>
        <p:spPr/>
        <p:txBody>
          <a:bodyPr/>
          <a:lstStyle/>
          <a:p>
            <a:fld id="{AF44CCD9-AF14-4FD0-8E12-CF82B8F58377}" type="slidenum">
              <a:rPr lang="zh-TW" altLang="en-US" smtClean="0"/>
              <a:pPr/>
              <a:t>9</a:t>
            </a:fld>
            <a:endParaRPr lang="zh-TW" altLang="en-US"/>
          </a:p>
        </p:txBody>
      </p:sp>
      <p:pic>
        <p:nvPicPr>
          <p:cNvPr id="9" name="圖片 8">
            <a:extLst>
              <a:ext uri="{FF2B5EF4-FFF2-40B4-BE49-F238E27FC236}">
                <a16:creationId xmlns:a16="http://schemas.microsoft.com/office/drawing/2014/main" id="{3FEB695B-340F-0340-8C4E-3199DB1512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62" y="2357954"/>
            <a:ext cx="4343491" cy="2319149"/>
          </a:xfrm>
          <a:prstGeom prst="rect">
            <a:avLst/>
          </a:prstGeom>
        </p:spPr>
      </p:pic>
      <p:pic>
        <p:nvPicPr>
          <p:cNvPr id="8" name="圖片 7">
            <a:extLst>
              <a:ext uri="{FF2B5EF4-FFF2-40B4-BE49-F238E27FC236}">
                <a16:creationId xmlns:a16="http://schemas.microsoft.com/office/drawing/2014/main" id="{2007A1BB-D173-DC4F-AD94-F40833BEB1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4219" y="282489"/>
            <a:ext cx="3742637" cy="2782044"/>
          </a:xfrm>
          <a:prstGeom prst="rect">
            <a:avLst/>
          </a:prstGeom>
        </p:spPr>
      </p:pic>
      <p:sp>
        <p:nvSpPr>
          <p:cNvPr id="10" name="矩形 9">
            <a:extLst>
              <a:ext uri="{FF2B5EF4-FFF2-40B4-BE49-F238E27FC236}">
                <a16:creationId xmlns:a16="http://schemas.microsoft.com/office/drawing/2014/main" id="{F439AABC-9769-3845-9DBB-48892920574A}"/>
              </a:ext>
            </a:extLst>
          </p:cNvPr>
          <p:cNvSpPr/>
          <p:nvPr/>
        </p:nvSpPr>
        <p:spPr>
          <a:xfrm>
            <a:off x="949440" y="3064533"/>
            <a:ext cx="172119" cy="2445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1" name="矩形 10">
            <a:extLst>
              <a:ext uri="{FF2B5EF4-FFF2-40B4-BE49-F238E27FC236}">
                <a16:creationId xmlns:a16="http://schemas.microsoft.com/office/drawing/2014/main" id="{F00CC8F0-64F9-6B4D-A92E-52490F3FE9C2}"/>
              </a:ext>
            </a:extLst>
          </p:cNvPr>
          <p:cNvSpPr/>
          <p:nvPr/>
        </p:nvSpPr>
        <p:spPr>
          <a:xfrm>
            <a:off x="9730825" y="1773324"/>
            <a:ext cx="474712" cy="47219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2" name="文字方塊 11">
            <a:extLst>
              <a:ext uri="{FF2B5EF4-FFF2-40B4-BE49-F238E27FC236}">
                <a16:creationId xmlns:a16="http://schemas.microsoft.com/office/drawing/2014/main" id="{8289D91B-6E46-3E45-87F7-EAC74B6C155B}"/>
              </a:ext>
            </a:extLst>
          </p:cNvPr>
          <p:cNvSpPr txBox="1"/>
          <p:nvPr/>
        </p:nvSpPr>
        <p:spPr>
          <a:xfrm>
            <a:off x="4781183" y="2584752"/>
            <a:ext cx="3510995" cy="646331"/>
          </a:xfrm>
          <a:prstGeom prst="rect">
            <a:avLst/>
          </a:prstGeom>
          <a:noFill/>
        </p:spPr>
        <p:txBody>
          <a:bodyPr wrap="square" rtlCol="0">
            <a:spAutoFit/>
          </a:bodyPr>
          <a:lstStyle/>
          <a:p>
            <a:r>
              <a:rPr kumimoji="1" lang="en-US" altLang="zh-TW" dirty="0"/>
              <a:t>PD: Remove R2888 original 0 ohm resistor. Change 10K ohm to GND.</a:t>
            </a:r>
            <a:endParaRPr kumimoji="1" lang="zh-TW" altLang="en-US" dirty="0"/>
          </a:p>
        </p:txBody>
      </p:sp>
      <p:pic>
        <p:nvPicPr>
          <p:cNvPr id="14" name="圖片 13">
            <a:extLst>
              <a:ext uri="{FF2B5EF4-FFF2-40B4-BE49-F238E27FC236}">
                <a16:creationId xmlns:a16="http://schemas.microsoft.com/office/drawing/2014/main" id="{7A9E0F00-3530-034D-8DDA-37A23976FC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1258" y="3399508"/>
            <a:ext cx="2708557" cy="2782045"/>
          </a:xfrm>
          <a:prstGeom prst="rect">
            <a:avLst/>
          </a:prstGeom>
        </p:spPr>
      </p:pic>
      <p:sp>
        <p:nvSpPr>
          <p:cNvPr id="15" name="矩形 14">
            <a:extLst>
              <a:ext uri="{FF2B5EF4-FFF2-40B4-BE49-F238E27FC236}">
                <a16:creationId xmlns:a16="http://schemas.microsoft.com/office/drawing/2014/main" id="{BA99587E-EDB0-2C46-8711-E552927DE59A}"/>
              </a:ext>
            </a:extLst>
          </p:cNvPr>
          <p:cNvSpPr/>
          <p:nvPr/>
        </p:nvSpPr>
        <p:spPr>
          <a:xfrm>
            <a:off x="10072411" y="4554431"/>
            <a:ext cx="627114" cy="47219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6" name="矩形 15">
            <a:extLst>
              <a:ext uri="{FF2B5EF4-FFF2-40B4-BE49-F238E27FC236}">
                <a16:creationId xmlns:a16="http://schemas.microsoft.com/office/drawing/2014/main" id="{8C6A9AC2-BA81-0C48-9B1A-AE77D271234A}"/>
              </a:ext>
            </a:extLst>
          </p:cNvPr>
          <p:cNvSpPr/>
          <p:nvPr/>
        </p:nvSpPr>
        <p:spPr>
          <a:xfrm>
            <a:off x="4149840" y="3473791"/>
            <a:ext cx="172119" cy="2445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cxnSp>
        <p:nvCxnSpPr>
          <p:cNvPr id="17" name="直線箭頭接點 16">
            <a:extLst>
              <a:ext uri="{FF2B5EF4-FFF2-40B4-BE49-F238E27FC236}">
                <a16:creationId xmlns:a16="http://schemas.microsoft.com/office/drawing/2014/main" id="{71DC8AEC-631A-0747-9094-B300CD97C28C}"/>
              </a:ext>
            </a:extLst>
          </p:cNvPr>
          <p:cNvCxnSpPr>
            <a:cxnSpLocks/>
          </p:cNvCxnSpPr>
          <p:nvPr/>
        </p:nvCxnSpPr>
        <p:spPr>
          <a:xfrm flipV="1">
            <a:off x="1121559" y="2009423"/>
            <a:ext cx="8609266" cy="1143681"/>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直線箭頭接點 19">
            <a:extLst>
              <a:ext uri="{FF2B5EF4-FFF2-40B4-BE49-F238E27FC236}">
                <a16:creationId xmlns:a16="http://schemas.microsoft.com/office/drawing/2014/main" id="{A40CE92F-96A8-6643-813A-AF9E90FB4245}"/>
              </a:ext>
            </a:extLst>
          </p:cNvPr>
          <p:cNvCxnSpPr>
            <a:cxnSpLocks/>
            <a:stCxn id="16" idx="3"/>
            <a:endCxn id="15" idx="1"/>
          </p:cNvCxnSpPr>
          <p:nvPr/>
        </p:nvCxnSpPr>
        <p:spPr>
          <a:xfrm>
            <a:off x="4321959" y="3596056"/>
            <a:ext cx="5750452" cy="1194474"/>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文字方塊 22">
            <a:extLst>
              <a:ext uri="{FF2B5EF4-FFF2-40B4-BE49-F238E27FC236}">
                <a16:creationId xmlns:a16="http://schemas.microsoft.com/office/drawing/2014/main" id="{C6685325-11A7-8644-BEF1-EE5EB702810B}"/>
              </a:ext>
            </a:extLst>
          </p:cNvPr>
          <p:cNvSpPr txBox="1"/>
          <p:nvPr/>
        </p:nvSpPr>
        <p:spPr>
          <a:xfrm>
            <a:off x="5426192" y="4380298"/>
            <a:ext cx="3095096" cy="646331"/>
          </a:xfrm>
          <a:prstGeom prst="rect">
            <a:avLst/>
          </a:prstGeom>
          <a:noFill/>
        </p:spPr>
        <p:txBody>
          <a:bodyPr wrap="square" rtlCol="0">
            <a:spAutoFit/>
          </a:bodyPr>
          <a:lstStyle/>
          <a:p>
            <a:r>
              <a:rPr kumimoji="1" lang="en-US" altLang="zh-TW" dirty="0"/>
              <a:t>GPIO 32: Use Volume up key to be used for PD pin.</a:t>
            </a:r>
            <a:endParaRPr kumimoji="1" lang="zh-TW" altLang="en-US" dirty="0"/>
          </a:p>
        </p:txBody>
      </p:sp>
    </p:spTree>
    <p:extLst>
      <p:ext uri="{BB962C8B-B14F-4D97-AF65-F5344CB8AC3E}">
        <p14:creationId xmlns:p14="http://schemas.microsoft.com/office/powerpoint/2010/main" val="3813890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內容版面配置區 5">
            <a:extLst>
              <a:ext uri="{FF2B5EF4-FFF2-40B4-BE49-F238E27FC236}">
                <a16:creationId xmlns:a16="http://schemas.microsoft.com/office/drawing/2014/main" id="{DA9CE96A-8388-8546-91E4-17D73EC9C4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6200000">
            <a:off x="7834933" y="1477268"/>
            <a:ext cx="3308658" cy="4351338"/>
          </a:xfrm>
        </p:spPr>
      </p:pic>
      <p:sp>
        <p:nvSpPr>
          <p:cNvPr id="2" name="標題 1">
            <a:extLst>
              <a:ext uri="{FF2B5EF4-FFF2-40B4-BE49-F238E27FC236}">
                <a16:creationId xmlns:a16="http://schemas.microsoft.com/office/drawing/2014/main" id="{66C4C83F-2484-2543-A005-53F383EFEE5C}"/>
              </a:ext>
            </a:extLst>
          </p:cNvPr>
          <p:cNvSpPr>
            <a:spLocks noGrp="1"/>
          </p:cNvSpPr>
          <p:nvPr>
            <p:ph type="title"/>
          </p:nvPr>
        </p:nvSpPr>
        <p:spPr/>
        <p:txBody>
          <a:bodyPr/>
          <a:lstStyle/>
          <a:p>
            <a:r>
              <a:rPr kumimoji="1" lang="en-US" altLang="zh-TW" dirty="0"/>
              <a:t>PLL pin rework.</a:t>
            </a:r>
            <a:endParaRPr kumimoji="1" lang="zh-TW" altLang="en-US" dirty="0"/>
          </a:p>
        </p:txBody>
      </p:sp>
      <p:sp>
        <p:nvSpPr>
          <p:cNvPr id="4" name="投影片編號版面配置區 3">
            <a:extLst>
              <a:ext uri="{FF2B5EF4-FFF2-40B4-BE49-F238E27FC236}">
                <a16:creationId xmlns:a16="http://schemas.microsoft.com/office/drawing/2014/main" id="{93DCA73B-8764-6244-A91E-497758E8280D}"/>
              </a:ext>
            </a:extLst>
          </p:cNvPr>
          <p:cNvSpPr>
            <a:spLocks noGrp="1"/>
          </p:cNvSpPr>
          <p:nvPr>
            <p:ph type="sldNum" sz="quarter" idx="12"/>
          </p:nvPr>
        </p:nvSpPr>
        <p:spPr/>
        <p:txBody>
          <a:bodyPr/>
          <a:lstStyle/>
          <a:p>
            <a:fld id="{AF44CCD9-AF14-4FD0-8E12-CF82B8F58377}" type="slidenum">
              <a:rPr lang="zh-TW" altLang="en-US" smtClean="0"/>
              <a:pPr/>
              <a:t>10</a:t>
            </a:fld>
            <a:endParaRPr lang="zh-TW" altLang="en-US"/>
          </a:p>
        </p:txBody>
      </p:sp>
      <p:pic>
        <p:nvPicPr>
          <p:cNvPr id="9" name="圖片 8">
            <a:extLst>
              <a:ext uri="{FF2B5EF4-FFF2-40B4-BE49-F238E27FC236}">
                <a16:creationId xmlns:a16="http://schemas.microsoft.com/office/drawing/2014/main" id="{3FEB695B-340F-0340-8C4E-3199DB1512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62" y="2357954"/>
            <a:ext cx="4343491" cy="2319149"/>
          </a:xfrm>
          <a:prstGeom prst="rect">
            <a:avLst/>
          </a:prstGeom>
        </p:spPr>
      </p:pic>
      <p:sp>
        <p:nvSpPr>
          <p:cNvPr id="10" name="矩形 9">
            <a:extLst>
              <a:ext uri="{FF2B5EF4-FFF2-40B4-BE49-F238E27FC236}">
                <a16:creationId xmlns:a16="http://schemas.microsoft.com/office/drawing/2014/main" id="{F439AABC-9769-3845-9DBB-48892920574A}"/>
              </a:ext>
            </a:extLst>
          </p:cNvPr>
          <p:cNvSpPr/>
          <p:nvPr/>
        </p:nvSpPr>
        <p:spPr>
          <a:xfrm>
            <a:off x="1296281" y="3419255"/>
            <a:ext cx="172119" cy="2445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1" name="矩形 10">
            <a:extLst>
              <a:ext uri="{FF2B5EF4-FFF2-40B4-BE49-F238E27FC236}">
                <a16:creationId xmlns:a16="http://schemas.microsoft.com/office/drawing/2014/main" id="{F00CC8F0-64F9-6B4D-A92E-52490F3FE9C2}"/>
              </a:ext>
            </a:extLst>
          </p:cNvPr>
          <p:cNvSpPr/>
          <p:nvPr/>
        </p:nvSpPr>
        <p:spPr>
          <a:xfrm>
            <a:off x="8868977" y="3663784"/>
            <a:ext cx="548292" cy="55086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cxnSp>
        <p:nvCxnSpPr>
          <p:cNvPr id="17" name="直線箭頭接點 16">
            <a:extLst>
              <a:ext uri="{FF2B5EF4-FFF2-40B4-BE49-F238E27FC236}">
                <a16:creationId xmlns:a16="http://schemas.microsoft.com/office/drawing/2014/main" id="{71DC8AEC-631A-0747-9094-B300CD97C28C}"/>
              </a:ext>
            </a:extLst>
          </p:cNvPr>
          <p:cNvCxnSpPr>
            <a:cxnSpLocks/>
            <a:stCxn id="10" idx="3"/>
            <a:endCxn id="11" idx="1"/>
          </p:cNvCxnSpPr>
          <p:nvPr/>
        </p:nvCxnSpPr>
        <p:spPr>
          <a:xfrm>
            <a:off x="1468400" y="3541520"/>
            <a:ext cx="7400577" cy="397696"/>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文字方塊 22">
            <a:extLst>
              <a:ext uri="{FF2B5EF4-FFF2-40B4-BE49-F238E27FC236}">
                <a16:creationId xmlns:a16="http://schemas.microsoft.com/office/drawing/2014/main" id="{C6685325-11A7-8644-BEF1-EE5EB702810B}"/>
              </a:ext>
            </a:extLst>
          </p:cNvPr>
          <p:cNvSpPr txBox="1"/>
          <p:nvPr/>
        </p:nvSpPr>
        <p:spPr>
          <a:xfrm>
            <a:off x="4641053" y="3845315"/>
            <a:ext cx="3095096" cy="369332"/>
          </a:xfrm>
          <a:prstGeom prst="rect">
            <a:avLst/>
          </a:prstGeom>
          <a:noFill/>
        </p:spPr>
        <p:txBody>
          <a:bodyPr wrap="square" rtlCol="0">
            <a:spAutoFit/>
          </a:bodyPr>
          <a:lstStyle/>
          <a:p>
            <a:r>
              <a:rPr kumimoji="1" lang="en-US" altLang="zh-TW" dirty="0"/>
              <a:t>PLL: Change 1K to GND.</a:t>
            </a:r>
            <a:endParaRPr kumimoji="1" lang="zh-TW" altLang="en-US" dirty="0"/>
          </a:p>
        </p:txBody>
      </p:sp>
    </p:spTree>
    <p:extLst>
      <p:ext uri="{BB962C8B-B14F-4D97-AF65-F5344CB8AC3E}">
        <p14:creationId xmlns:p14="http://schemas.microsoft.com/office/powerpoint/2010/main" val="3364067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圖片 15">
            <a:extLst>
              <a:ext uri="{FF2B5EF4-FFF2-40B4-BE49-F238E27FC236}">
                <a16:creationId xmlns:a16="http://schemas.microsoft.com/office/drawing/2014/main" id="{C56A5D79-2907-1944-A7E1-85819AC6C4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62" y="2042697"/>
            <a:ext cx="5326679" cy="2753115"/>
          </a:xfrm>
          <a:prstGeom prst="rect">
            <a:avLst/>
          </a:prstGeom>
        </p:spPr>
      </p:pic>
      <p:pic>
        <p:nvPicPr>
          <p:cNvPr id="7" name="內容版面配置區 6">
            <a:extLst>
              <a:ext uri="{FF2B5EF4-FFF2-40B4-BE49-F238E27FC236}">
                <a16:creationId xmlns:a16="http://schemas.microsoft.com/office/drawing/2014/main" id="{17434F86-6F32-1E4B-A6DD-8B96BD8ABF9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51566" y="1876084"/>
            <a:ext cx="5028072" cy="3756930"/>
          </a:xfrm>
        </p:spPr>
      </p:pic>
      <p:sp>
        <p:nvSpPr>
          <p:cNvPr id="2" name="標題 1">
            <a:extLst>
              <a:ext uri="{FF2B5EF4-FFF2-40B4-BE49-F238E27FC236}">
                <a16:creationId xmlns:a16="http://schemas.microsoft.com/office/drawing/2014/main" id="{66C4C83F-2484-2543-A005-53F383EFEE5C}"/>
              </a:ext>
            </a:extLst>
          </p:cNvPr>
          <p:cNvSpPr>
            <a:spLocks noGrp="1"/>
          </p:cNvSpPr>
          <p:nvPr>
            <p:ph type="title"/>
          </p:nvPr>
        </p:nvSpPr>
        <p:spPr/>
        <p:txBody>
          <a:bodyPr/>
          <a:lstStyle/>
          <a:p>
            <a:r>
              <a:rPr kumimoji="1" lang="en-US" altLang="zh-TW" dirty="0"/>
              <a:t>CLK_OUT pin rework.</a:t>
            </a:r>
            <a:endParaRPr kumimoji="1" lang="zh-TW" altLang="en-US" dirty="0"/>
          </a:p>
        </p:txBody>
      </p:sp>
      <p:sp>
        <p:nvSpPr>
          <p:cNvPr id="4" name="投影片編號版面配置區 3">
            <a:extLst>
              <a:ext uri="{FF2B5EF4-FFF2-40B4-BE49-F238E27FC236}">
                <a16:creationId xmlns:a16="http://schemas.microsoft.com/office/drawing/2014/main" id="{93DCA73B-8764-6244-A91E-497758E8280D}"/>
              </a:ext>
            </a:extLst>
          </p:cNvPr>
          <p:cNvSpPr>
            <a:spLocks noGrp="1"/>
          </p:cNvSpPr>
          <p:nvPr>
            <p:ph type="sldNum" sz="quarter" idx="12"/>
          </p:nvPr>
        </p:nvSpPr>
        <p:spPr/>
        <p:txBody>
          <a:bodyPr/>
          <a:lstStyle/>
          <a:p>
            <a:fld id="{AF44CCD9-AF14-4FD0-8E12-CF82B8F58377}" type="slidenum">
              <a:rPr lang="zh-TW" altLang="en-US" smtClean="0"/>
              <a:pPr/>
              <a:t>11</a:t>
            </a:fld>
            <a:endParaRPr lang="zh-TW" altLang="en-US"/>
          </a:p>
        </p:txBody>
      </p:sp>
      <p:sp>
        <p:nvSpPr>
          <p:cNvPr id="10" name="矩形 9">
            <a:extLst>
              <a:ext uri="{FF2B5EF4-FFF2-40B4-BE49-F238E27FC236}">
                <a16:creationId xmlns:a16="http://schemas.microsoft.com/office/drawing/2014/main" id="{F439AABC-9769-3845-9DBB-48892920574A}"/>
              </a:ext>
            </a:extLst>
          </p:cNvPr>
          <p:cNvSpPr/>
          <p:nvPr/>
        </p:nvSpPr>
        <p:spPr>
          <a:xfrm>
            <a:off x="3450901" y="3184470"/>
            <a:ext cx="364354" cy="39955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1" name="矩形 10">
            <a:extLst>
              <a:ext uri="{FF2B5EF4-FFF2-40B4-BE49-F238E27FC236}">
                <a16:creationId xmlns:a16="http://schemas.microsoft.com/office/drawing/2014/main" id="{F00CC8F0-64F9-6B4D-A92E-52490F3FE9C2}"/>
              </a:ext>
            </a:extLst>
          </p:cNvPr>
          <p:cNvSpPr/>
          <p:nvPr/>
        </p:nvSpPr>
        <p:spPr>
          <a:xfrm>
            <a:off x="9052686" y="3237186"/>
            <a:ext cx="1093975" cy="88669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cxnSp>
        <p:nvCxnSpPr>
          <p:cNvPr id="17" name="直線箭頭接點 16">
            <a:extLst>
              <a:ext uri="{FF2B5EF4-FFF2-40B4-BE49-F238E27FC236}">
                <a16:creationId xmlns:a16="http://schemas.microsoft.com/office/drawing/2014/main" id="{71DC8AEC-631A-0747-9094-B300CD97C28C}"/>
              </a:ext>
            </a:extLst>
          </p:cNvPr>
          <p:cNvCxnSpPr>
            <a:cxnSpLocks/>
            <a:stCxn id="10" idx="3"/>
            <a:endCxn id="11" idx="1"/>
          </p:cNvCxnSpPr>
          <p:nvPr/>
        </p:nvCxnSpPr>
        <p:spPr>
          <a:xfrm>
            <a:off x="3815255" y="3384249"/>
            <a:ext cx="5237431" cy="296285"/>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文字方塊 22">
            <a:extLst>
              <a:ext uri="{FF2B5EF4-FFF2-40B4-BE49-F238E27FC236}">
                <a16:creationId xmlns:a16="http://schemas.microsoft.com/office/drawing/2014/main" id="{C6685325-11A7-8644-BEF1-EE5EB702810B}"/>
              </a:ext>
            </a:extLst>
          </p:cNvPr>
          <p:cNvSpPr txBox="1"/>
          <p:nvPr/>
        </p:nvSpPr>
        <p:spPr>
          <a:xfrm>
            <a:off x="5439041" y="3663211"/>
            <a:ext cx="3613645" cy="369332"/>
          </a:xfrm>
          <a:prstGeom prst="rect">
            <a:avLst/>
          </a:prstGeom>
          <a:noFill/>
        </p:spPr>
        <p:txBody>
          <a:bodyPr wrap="square" rtlCol="0">
            <a:spAutoFit/>
          </a:bodyPr>
          <a:lstStyle/>
          <a:p>
            <a:r>
              <a:rPr kumimoji="1" lang="en-US" altLang="zh-TW" dirty="0"/>
              <a:t>CLK_OUT: Change 10K to PWR_3V3.</a:t>
            </a:r>
            <a:endParaRPr kumimoji="1" lang="zh-TW" altLang="en-US" dirty="0"/>
          </a:p>
        </p:txBody>
      </p:sp>
    </p:spTree>
    <p:extLst>
      <p:ext uri="{BB962C8B-B14F-4D97-AF65-F5344CB8AC3E}">
        <p14:creationId xmlns:p14="http://schemas.microsoft.com/office/powerpoint/2010/main" val="604267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9565DE3-8402-CB48-840A-BD91A6E32FCE}"/>
              </a:ext>
            </a:extLst>
          </p:cNvPr>
          <p:cNvSpPr>
            <a:spLocks noGrp="1"/>
          </p:cNvSpPr>
          <p:nvPr>
            <p:ph type="title"/>
          </p:nvPr>
        </p:nvSpPr>
        <p:spPr/>
        <p:txBody>
          <a:bodyPr>
            <a:normAutofit/>
          </a:bodyPr>
          <a:lstStyle/>
          <a:p>
            <a:r>
              <a:rPr kumimoji="1" lang="en" altLang="zh-TW" sz="4000" dirty="0"/>
              <a:t>Rework point of AD83586B/AD83584F audio AMP</a:t>
            </a:r>
            <a:endParaRPr kumimoji="1" lang="zh-TW" altLang="en-US" sz="4000" dirty="0"/>
          </a:p>
        </p:txBody>
      </p:sp>
      <p:sp>
        <p:nvSpPr>
          <p:cNvPr id="3" name="內容版面配置區 2">
            <a:extLst>
              <a:ext uri="{FF2B5EF4-FFF2-40B4-BE49-F238E27FC236}">
                <a16:creationId xmlns:a16="http://schemas.microsoft.com/office/drawing/2014/main" id="{11269A54-0A76-8044-8785-57517DCB9496}"/>
              </a:ext>
            </a:extLst>
          </p:cNvPr>
          <p:cNvSpPr>
            <a:spLocks noGrp="1"/>
          </p:cNvSpPr>
          <p:nvPr>
            <p:ph idx="1"/>
          </p:nvPr>
        </p:nvSpPr>
        <p:spPr/>
        <p:txBody>
          <a:bodyPr>
            <a:normAutofit fontScale="92500" lnSpcReduction="10000"/>
          </a:bodyPr>
          <a:lstStyle/>
          <a:p>
            <a:r>
              <a:rPr kumimoji="1" lang="en" altLang="zh-TW" dirty="0"/>
              <a:t>1. PIN 3: /PLL </a:t>
            </a:r>
          </a:p>
          <a:p>
            <a:pPr lvl="1"/>
            <a:r>
              <a:rPr kumimoji="1" lang="en" altLang="zh-TW" dirty="0"/>
              <a:t>--&gt; Need to connect a 1K pulled-low RES to GND. This is for using internal PLL instead of external clock source for MCLK. Since the current system MCLK is 24MHz, which can not meet the MCLK frequency requirement of AD83586B. </a:t>
            </a:r>
          </a:p>
          <a:p>
            <a:r>
              <a:rPr kumimoji="1" lang="en" altLang="zh-TW" dirty="0"/>
              <a:t>2. PIN 6: CLK_OUT </a:t>
            </a:r>
          </a:p>
          <a:p>
            <a:pPr lvl="1"/>
            <a:r>
              <a:rPr kumimoji="1" lang="en" altLang="zh-TW" dirty="0"/>
              <a:t>--&gt; Need to connect a 10K pulled-high RES to PWR_3V3, This is to set PLL ratio to one time instead of 4 times to avoid the system MCLK over flow and cause noise issue.</a:t>
            </a:r>
          </a:p>
          <a:p>
            <a:r>
              <a:rPr kumimoji="1" lang="en" altLang="zh-TW" dirty="0"/>
              <a:t>3. PIN 32: /PD </a:t>
            </a:r>
          </a:p>
          <a:p>
            <a:pPr lvl="1"/>
            <a:r>
              <a:rPr kumimoji="1" lang="en" altLang="zh-TW" dirty="0"/>
              <a:t>--&gt; Need to connect it to a normal GPIO instead of always-on SM_GPIO9 (we will rework /PD pin connect to GPIO32, which is used for volume up control in EVT board) , and connected a 10K pulled-low resistor to GND. </a:t>
            </a:r>
          </a:p>
          <a:p>
            <a:pPr lvl="1"/>
            <a:r>
              <a:rPr kumimoji="1" lang="en" altLang="zh-TW" dirty="0"/>
              <a:t>This is used to set the /PD pin remain in low state and ensure that the audio AMP enter to power down mode during the system reboot due to unexpected event.</a:t>
            </a:r>
          </a:p>
          <a:p>
            <a:endParaRPr kumimoji="1" lang="en" altLang="zh-TW" dirty="0"/>
          </a:p>
          <a:p>
            <a:endParaRPr kumimoji="1" lang="zh-TW" altLang="en-US" dirty="0"/>
          </a:p>
        </p:txBody>
      </p:sp>
      <p:sp>
        <p:nvSpPr>
          <p:cNvPr id="4" name="投影片編號版面配置區 3">
            <a:extLst>
              <a:ext uri="{FF2B5EF4-FFF2-40B4-BE49-F238E27FC236}">
                <a16:creationId xmlns:a16="http://schemas.microsoft.com/office/drawing/2014/main" id="{5D8AFE29-D82E-9747-AB4C-A39C2B117085}"/>
              </a:ext>
            </a:extLst>
          </p:cNvPr>
          <p:cNvSpPr>
            <a:spLocks noGrp="1"/>
          </p:cNvSpPr>
          <p:nvPr>
            <p:ph type="sldNum" sz="quarter" idx="12"/>
          </p:nvPr>
        </p:nvSpPr>
        <p:spPr/>
        <p:txBody>
          <a:bodyPr/>
          <a:lstStyle/>
          <a:p>
            <a:fld id="{AF44CCD9-AF14-4FD0-8E12-CF82B8F58377}" type="slidenum">
              <a:rPr lang="zh-TW" altLang="en-US" smtClean="0"/>
              <a:pPr/>
              <a:t>12</a:t>
            </a:fld>
            <a:endParaRPr lang="zh-TW" altLang="en-US"/>
          </a:p>
        </p:txBody>
      </p:sp>
    </p:spTree>
    <p:extLst>
      <p:ext uri="{BB962C8B-B14F-4D97-AF65-F5344CB8AC3E}">
        <p14:creationId xmlns:p14="http://schemas.microsoft.com/office/powerpoint/2010/main" val="3774900310"/>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4321</TotalTime>
  <Words>523</Words>
  <Application>Microsoft Macintosh PowerPoint</Application>
  <PresentationFormat>寬螢幕</PresentationFormat>
  <Paragraphs>76</Paragraphs>
  <Slides>12</Slides>
  <Notes>0</Notes>
  <HiddenSlides>0</HiddenSlides>
  <MMClips>0</MMClips>
  <ScaleCrop>false</ScaleCrop>
  <HeadingPairs>
    <vt:vector size="6" baseType="variant">
      <vt:variant>
        <vt:lpstr>使用字型</vt:lpstr>
      </vt:variant>
      <vt:variant>
        <vt:i4>3</vt:i4>
      </vt:variant>
      <vt:variant>
        <vt:lpstr>佈景主題</vt:lpstr>
      </vt:variant>
      <vt:variant>
        <vt:i4>1</vt:i4>
      </vt:variant>
      <vt:variant>
        <vt:lpstr>投影片標題</vt:lpstr>
      </vt:variant>
      <vt:variant>
        <vt:i4>12</vt:i4>
      </vt:variant>
    </vt:vector>
  </HeadingPairs>
  <TitlesOfParts>
    <vt:vector size="16" baseType="lpstr">
      <vt:lpstr>Arial</vt:lpstr>
      <vt:lpstr>Calibri</vt:lpstr>
      <vt:lpstr>Calibri Light</vt:lpstr>
      <vt:lpstr>Office 佈景主題</vt:lpstr>
      <vt:lpstr>LED board rework SOP</vt:lpstr>
      <vt:lpstr>I2C conflicts with AD82584F and LP5036</vt:lpstr>
      <vt:lpstr>U3_2(LP5036) rework pin</vt:lpstr>
      <vt:lpstr>Layout of U3_2</vt:lpstr>
      <vt:lpstr>Finished rework</vt:lpstr>
      <vt:lpstr>Rework U3_2(LP5036) for I2C address</vt:lpstr>
      <vt:lpstr>Audio AMP rework SOP</vt:lpstr>
      <vt:lpstr>AD83586B &amp; AD83584F-Schematic</vt:lpstr>
      <vt:lpstr>PD pin rework.</vt:lpstr>
      <vt:lpstr>PLL pin rework.</vt:lpstr>
      <vt:lpstr>CLK_OUT pin rework.</vt:lpstr>
      <vt:lpstr>Rework point of AD83586B/AD83584F audio AMP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Chen Yueh-Wei</dc:creator>
  <cp:lastModifiedBy>Microsoft Office 使用者</cp:lastModifiedBy>
  <cp:revision>383</cp:revision>
  <dcterms:created xsi:type="dcterms:W3CDTF">2018-11-16T05:26:15Z</dcterms:created>
  <dcterms:modified xsi:type="dcterms:W3CDTF">2020-08-31T01:47:52Z</dcterms:modified>
</cp:coreProperties>
</file>